
<file path=[Content_Types].xml><?xml version="1.0" encoding="utf-8"?>
<Types xmlns="http://schemas.openxmlformats.org/package/2006/content-types">
  <Default Extension="emf" ContentType="image/x-emf"/>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1"/>
  </p:notesMasterIdLst>
  <p:handoutMasterIdLst>
    <p:handoutMasterId r:id="rId22"/>
  </p:handoutMasterIdLst>
  <p:sldIdLst>
    <p:sldId id="257" r:id="rId5"/>
    <p:sldId id="359" r:id="rId6"/>
    <p:sldId id="383" r:id="rId7"/>
    <p:sldId id="378" r:id="rId8"/>
    <p:sldId id="375" r:id="rId9"/>
    <p:sldId id="360" r:id="rId10"/>
    <p:sldId id="374" r:id="rId11"/>
    <p:sldId id="376" r:id="rId12"/>
    <p:sldId id="379" r:id="rId13"/>
    <p:sldId id="380" r:id="rId14"/>
    <p:sldId id="373" r:id="rId15"/>
    <p:sldId id="381" r:id="rId16"/>
    <p:sldId id="361" r:id="rId17"/>
    <p:sldId id="362" r:id="rId18"/>
    <p:sldId id="382" r:id="rId19"/>
    <p:sldId id="316"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F55"/>
    <a:srgbClr val="BCBEC0"/>
    <a:srgbClr val="114263"/>
    <a:srgbClr val="EBEBEB"/>
    <a:srgbClr val="1E3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3" autoAdjust="0"/>
    <p:restoredTop sz="92060" autoAdjust="0"/>
  </p:normalViewPr>
  <p:slideViewPr>
    <p:cSldViewPr snapToGrid="0" snapToObjects="1">
      <p:cViewPr varScale="1">
        <p:scale>
          <a:sx n="101" d="100"/>
          <a:sy n="101" d="100"/>
        </p:scale>
        <p:origin x="1704" y="114"/>
      </p:cViewPr>
      <p:guideLst>
        <p:guide orient="horz" pos="2160"/>
        <p:guide pos="2880"/>
      </p:guideLst>
    </p:cSldViewPr>
  </p:slideViewPr>
  <p:notesTextViewPr>
    <p:cViewPr>
      <p:scale>
        <a:sx n="50" d="100"/>
        <a:sy n="50" d="100"/>
      </p:scale>
      <p:origin x="0" y="0"/>
    </p:cViewPr>
  </p:notesTextViewPr>
  <p:notesViewPr>
    <p:cSldViewPr snapToGrid="0" snapToObjects="1">
      <p:cViewPr varScale="1">
        <p:scale>
          <a:sx n="56" d="100"/>
          <a:sy n="56"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CCDCEB-36D3-49F3-B62B-CF2905440BB8}" type="doc">
      <dgm:prSet loTypeId="urn:microsoft.com/office/officeart/2016/7/layout/RoundedRectangleTimeline" loCatId="process" qsTypeId="urn:microsoft.com/office/officeart/2005/8/quickstyle/simple1" qsCatId="simple" csTypeId="urn:microsoft.com/office/officeart/2005/8/colors/accent1_2" csCatId="accent1" phldr="1"/>
      <dgm:spPr/>
      <dgm:t>
        <a:bodyPr/>
        <a:lstStyle/>
        <a:p>
          <a:endParaRPr lang="en-US"/>
        </a:p>
      </dgm:t>
    </dgm:pt>
    <dgm:pt modelId="{7CC4AE95-F2D7-4A65-92A8-FFDFB60552A5}">
      <dgm:prSet/>
      <dgm:spPr/>
      <dgm:t>
        <a:bodyPr/>
        <a:lstStyle/>
        <a:p>
          <a:r>
            <a:rPr lang="en-US" dirty="0"/>
            <a:t>5:30 PM</a:t>
          </a:r>
        </a:p>
      </dgm:t>
    </dgm:pt>
    <dgm:pt modelId="{9E7FB9B0-65D8-4950-AF22-9BC54C82597C}" type="parTrans" cxnId="{B09746F3-7928-4C09-918F-41EA729D7124}">
      <dgm:prSet/>
      <dgm:spPr/>
      <dgm:t>
        <a:bodyPr/>
        <a:lstStyle/>
        <a:p>
          <a:endParaRPr lang="en-US"/>
        </a:p>
      </dgm:t>
    </dgm:pt>
    <dgm:pt modelId="{0E610B11-3293-4435-8F5E-8E3F54B799BE}" type="sibTrans" cxnId="{B09746F3-7928-4C09-918F-41EA729D7124}">
      <dgm:prSet/>
      <dgm:spPr/>
      <dgm:t>
        <a:bodyPr/>
        <a:lstStyle/>
        <a:p>
          <a:endParaRPr lang="en-US"/>
        </a:p>
      </dgm:t>
    </dgm:pt>
    <dgm:pt modelId="{B373464F-694B-445A-9248-EDDE9D82C42B}">
      <dgm:prSet/>
      <dgm:spPr/>
      <dgm:t>
        <a:bodyPr/>
        <a:lstStyle/>
        <a:p>
          <a:r>
            <a:rPr lang="en-US"/>
            <a:t>Fire broke out at Montesano Health and Rehab (MHR), with reports from the facility and area residents that smoke was coming from the building.</a:t>
          </a:r>
        </a:p>
      </dgm:t>
    </dgm:pt>
    <dgm:pt modelId="{B57BDB4A-CBDA-468E-8DF7-47B1CB579F35}" type="parTrans" cxnId="{E0642113-145E-4292-8E6D-438D1D186740}">
      <dgm:prSet/>
      <dgm:spPr/>
      <dgm:t>
        <a:bodyPr/>
        <a:lstStyle/>
        <a:p>
          <a:endParaRPr lang="en-US"/>
        </a:p>
      </dgm:t>
    </dgm:pt>
    <dgm:pt modelId="{851CD711-2EE7-4073-A849-B26A6B68F8A6}" type="sibTrans" cxnId="{E0642113-145E-4292-8E6D-438D1D186740}">
      <dgm:prSet/>
      <dgm:spPr/>
      <dgm:t>
        <a:bodyPr/>
        <a:lstStyle/>
        <a:p>
          <a:endParaRPr lang="en-US"/>
        </a:p>
      </dgm:t>
    </dgm:pt>
    <dgm:pt modelId="{674EB1E1-F8B9-4BC2-858E-69AF89B46F1B}">
      <dgm:prSet/>
      <dgm:spPr/>
      <dgm:t>
        <a:bodyPr/>
        <a:lstStyle/>
        <a:p>
          <a:r>
            <a:rPr lang="en-US" dirty="0"/>
            <a:t>5:36 PM</a:t>
          </a:r>
        </a:p>
      </dgm:t>
    </dgm:pt>
    <dgm:pt modelId="{7BAB9F37-DE85-4CBF-8933-03F266BAD190}" type="parTrans" cxnId="{871DB139-FB03-4787-B996-5DF99089DECE}">
      <dgm:prSet/>
      <dgm:spPr/>
      <dgm:t>
        <a:bodyPr/>
        <a:lstStyle/>
        <a:p>
          <a:endParaRPr lang="en-US"/>
        </a:p>
      </dgm:t>
    </dgm:pt>
    <dgm:pt modelId="{9CD109A3-256A-466A-9826-BE72B294B808}" type="sibTrans" cxnId="{871DB139-FB03-4787-B996-5DF99089DECE}">
      <dgm:prSet/>
      <dgm:spPr/>
      <dgm:t>
        <a:bodyPr/>
        <a:lstStyle/>
        <a:p>
          <a:endParaRPr lang="en-US"/>
        </a:p>
      </dgm:t>
    </dgm:pt>
    <dgm:pt modelId="{6C69A8F2-9ED1-48B5-930B-89C86580247C}">
      <dgm:prSet/>
      <dgm:spPr/>
      <dgm:t>
        <a:bodyPr/>
        <a:lstStyle/>
        <a:p>
          <a:r>
            <a:rPr lang="en-US"/>
            <a:t>Fire Dept arrived on scene. Staff at the facility had already begun evacuating patients to a nearby parking lot away from the structure.</a:t>
          </a:r>
        </a:p>
      </dgm:t>
    </dgm:pt>
    <dgm:pt modelId="{A586A4FD-B4F0-41D2-8C2B-6260F8F28BBE}" type="parTrans" cxnId="{1F12647F-F577-479E-B552-34E61F34F78D}">
      <dgm:prSet/>
      <dgm:spPr/>
      <dgm:t>
        <a:bodyPr/>
        <a:lstStyle/>
        <a:p>
          <a:endParaRPr lang="en-US"/>
        </a:p>
      </dgm:t>
    </dgm:pt>
    <dgm:pt modelId="{32B30AE5-2227-4F40-97A5-D6B3C4603684}" type="sibTrans" cxnId="{1F12647F-F577-479E-B552-34E61F34F78D}">
      <dgm:prSet/>
      <dgm:spPr/>
      <dgm:t>
        <a:bodyPr/>
        <a:lstStyle/>
        <a:p>
          <a:endParaRPr lang="en-US"/>
        </a:p>
      </dgm:t>
    </dgm:pt>
    <dgm:pt modelId="{4361E0A5-F9F1-4E23-9063-B3783ACF6EB9}">
      <dgm:prSet/>
      <dgm:spPr/>
      <dgm:t>
        <a:bodyPr/>
        <a:lstStyle/>
        <a:p>
          <a:r>
            <a:rPr lang="en-US" dirty="0"/>
            <a:t>6:16 PM</a:t>
          </a:r>
        </a:p>
      </dgm:t>
    </dgm:pt>
    <dgm:pt modelId="{437D5E9D-DDE2-47F9-B321-1922774222CE}" type="parTrans" cxnId="{DF5F904D-CA96-4214-8FEF-BE6D71E1393E}">
      <dgm:prSet/>
      <dgm:spPr/>
      <dgm:t>
        <a:bodyPr/>
        <a:lstStyle/>
        <a:p>
          <a:endParaRPr lang="en-US"/>
        </a:p>
      </dgm:t>
    </dgm:pt>
    <dgm:pt modelId="{75EBFC15-7550-4F46-A723-6F64E1BAE8F3}" type="sibTrans" cxnId="{DF5F904D-CA96-4214-8FEF-BE6D71E1393E}">
      <dgm:prSet/>
      <dgm:spPr/>
      <dgm:t>
        <a:bodyPr/>
        <a:lstStyle/>
        <a:p>
          <a:endParaRPr lang="en-US"/>
        </a:p>
      </dgm:t>
    </dgm:pt>
    <dgm:pt modelId="{22B2A379-6C39-48AD-9763-953ABC944CA9}">
      <dgm:prSet/>
      <dgm:spPr/>
      <dgm:t>
        <a:bodyPr/>
        <a:lstStyle/>
        <a:p>
          <a:r>
            <a:rPr lang="en-US"/>
            <a:t>Administrator from MHR called the NWHRN Duty Officer to advise of the situation, alerting to a full evacuation and requesting support for patient relocation and logistics support for water, food, and portable oxygen.</a:t>
          </a:r>
        </a:p>
      </dgm:t>
    </dgm:pt>
    <dgm:pt modelId="{41D64537-7036-450C-9D0F-294B7ED87ADD}" type="parTrans" cxnId="{CEDBB7CE-F82C-4E3F-836B-CDE3445AAD3C}">
      <dgm:prSet/>
      <dgm:spPr/>
      <dgm:t>
        <a:bodyPr/>
        <a:lstStyle/>
        <a:p>
          <a:endParaRPr lang="en-US"/>
        </a:p>
      </dgm:t>
    </dgm:pt>
    <dgm:pt modelId="{613DB147-36D6-4658-B3E8-01F310ACA6F3}" type="sibTrans" cxnId="{CEDBB7CE-F82C-4E3F-836B-CDE3445AAD3C}">
      <dgm:prSet/>
      <dgm:spPr/>
      <dgm:t>
        <a:bodyPr/>
        <a:lstStyle/>
        <a:p>
          <a:endParaRPr lang="en-US"/>
        </a:p>
      </dgm:t>
    </dgm:pt>
    <dgm:pt modelId="{71E0E592-A465-475A-91F0-2FD6B904AC3F}">
      <dgm:prSet/>
      <dgm:spPr/>
      <dgm:t>
        <a:bodyPr/>
        <a:lstStyle/>
        <a:p>
          <a:r>
            <a:rPr lang="en-US" dirty="0"/>
            <a:t>6:20 PM</a:t>
          </a:r>
        </a:p>
      </dgm:t>
    </dgm:pt>
    <dgm:pt modelId="{CFD81423-448B-4137-9BFE-D5B7B3E93732}" type="parTrans" cxnId="{2F992666-69A4-41C2-B41E-ACE49645FDA3}">
      <dgm:prSet/>
      <dgm:spPr/>
      <dgm:t>
        <a:bodyPr/>
        <a:lstStyle/>
        <a:p>
          <a:endParaRPr lang="en-US"/>
        </a:p>
      </dgm:t>
    </dgm:pt>
    <dgm:pt modelId="{3D7C1FC0-85B2-47B6-A0C1-A219E19B29BC}" type="sibTrans" cxnId="{2F992666-69A4-41C2-B41E-ACE49645FDA3}">
      <dgm:prSet/>
      <dgm:spPr/>
      <dgm:t>
        <a:bodyPr/>
        <a:lstStyle/>
        <a:p>
          <a:endParaRPr lang="en-US"/>
        </a:p>
      </dgm:t>
    </dgm:pt>
    <dgm:pt modelId="{B56AEB8B-3B36-41CF-92BF-EE47A1FE90FC}">
      <dgm:prSet/>
      <dgm:spPr/>
      <dgm:t>
        <a:bodyPr/>
        <a:lstStyle/>
        <a:p>
          <a:r>
            <a:rPr lang="en-US"/>
            <a:t>Additional outreach began to the broader healthcare response partners and supporting agencies (Emergency Management, Central Region Fire Defense, Leading Age, etc.)</a:t>
          </a:r>
        </a:p>
      </dgm:t>
    </dgm:pt>
    <dgm:pt modelId="{274E390E-F74A-4648-BE81-140CA5FBA70E}" type="parTrans" cxnId="{3B04F02A-34A4-42CE-9CEB-975F3B048F36}">
      <dgm:prSet/>
      <dgm:spPr/>
      <dgm:t>
        <a:bodyPr/>
        <a:lstStyle/>
        <a:p>
          <a:endParaRPr lang="en-US"/>
        </a:p>
      </dgm:t>
    </dgm:pt>
    <dgm:pt modelId="{EE476068-2A20-4917-97A3-9979BAD00B4A}" type="sibTrans" cxnId="{3B04F02A-34A4-42CE-9CEB-975F3B048F36}">
      <dgm:prSet/>
      <dgm:spPr/>
      <dgm:t>
        <a:bodyPr/>
        <a:lstStyle/>
        <a:p>
          <a:endParaRPr lang="en-US"/>
        </a:p>
      </dgm:t>
    </dgm:pt>
    <dgm:pt modelId="{07988119-9B3B-4833-B40B-C7C326B1CCEB}">
      <dgm:prSet/>
      <dgm:spPr/>
      <dgm:t>
        <a:bodyPr/>
        <a:lstStyle/>
        <a:p>
          <a:r>
            <a:rPr lang="en-US" dirty="0"/>
            <a:t>7:21 PM</a:t>
          </a:r>
        </a:p>
      </dgm:t>
    </dgm:pt>
    <dgm:pt modelId="{051BB26A-DC52-4761-9D99-CAB6AA30D13A}" type="parTrans" cxnId="{7A9B547E-6079-454E-B158-15E10152C3F8}">
      <dgm:prSet/>
      <dgm:spPr/>
      <dgm:t>
        <a:bodyPr/>
        <a:lstStyle/>
        <a:p>
          <a:endParaRPr lang="en-US"/>
        </a:p>
      </dgm:t>
    </dgm:pt>
    <dgm:pt modelId="{07F6A813-0523-4520-B921-4421C9A04EA5}" type="sibTrans" cxnId="{7A9B547E-6079-454E-B158-15E10152C3F8}">
      <dgm:prSet/>
      <dgm:spPr/>
      <dgm:t>
        <a:bodyPr/>
        <a:lstStyle/>
        <a:p>
          <a:endParaRPr lang="en-US"/>
        </a:p>
      </dgm:t>
    </dgm:pt>
    <dgm:pt modelId="{13C7E87C-1E9E-4E04-91A5-A48DC6E64D51}">
      <dgm:prSet/>
      <dgm:spPr/>
      <dgm:t>
        <a:bodyPr/>
        <a:lstStyle/>
        <a:p>
          <a:r>
            <a:rPr lang="en-US" dirty="0"/>
            <a:t>Local Disaster Medical Control Center was alerted and a plan for Teams Virtual EOC.</a:t>
          </a:r>
        </a:p>
      </dgm:t>
    </dgm:pt>
    <dgm:pt modelId="{D311B05D-C199-43ED-AFFD-502723715DC2}" type="parTrans" cxnId="{B932F3C5-0766-4512-B66B-2F9058481FC5}">
      <dgm:prSet/>
      <dgm:spPr/>
      <dgm:t>
        <a:bodyPr/>
        <a:lstStyle/>
        <a:p>
          <a:endParaRPr lang="en-US"/>
        </a:p>
      </dgm:t>
    </dgm:pt>
    <dgm:pt modelId="{B0340DFA-2AAE-4E85-B907-648FF88AFDC9}" type="sibTrans" cxnId="{B932F3C5-0766-4512-B66B-2F9058481FC5}">
      <dgm:prSet/>
      <dgm:spPr/>
      <dgm:t>
        <a:bodyPr/>
        <a:lstStyle/>
        <a:p>
          <a:endParaRPr lang="en-US"/>
        </a:p>
      </dgm:t>
    </dgm:pt>
    <dgm:pt modelId="{1C01B85D-4BF8-4770-A182-781997303DB1}">
      <dgm:prSet/>
      <dgm:spPr/>
      <dgm:t>
        <a:bodyPr/>
        <a:lstStyle/>
        <a:p>
          <a:r>
            <a:rPr lang="en-US" dirty="0"/>
            <a:t>8:00 PM</a:t>
          </a:r>
        </a:p>
      </dgm:t>
    </dgm:pt>
    <dgm:pt modelId="{C211B18F-0521-420E-A1D7-13CDB29B8195}" type="parTrans" cxnId="{A477814E-BC98-444A-8AF1-3B4743F22C5E}">
      <dgm:prSet/>
      <dgm:spPr/>
      <dgm:t>
        <a:bodyPr/>
        <a:lstStyle/>
        <a:p>
          <a:endParaRPr lang="en-US"/>
        </a:p>
      </dgm:t>
    </dgm:pt>
    <dgm:pt modelId="{F94BAA4D-AD49-4770-964E-73CCC2AD0466}" type="sibTrans" cxnId="{A477814E-BC98-444A-8AF1-3B4743F22C5E}">
      <dgm:prSet/>
      <dgm:spPr/>
      <dgm:t>
        <a:bodyPr/>
        <a:lstStyle/>
        <a:p>
          <a:endParaRPr lang="en-US"/>
        </a:p>
      </dgm:t>
    </dgm:pt>
    <dgm:pt modelId="{FB8BFB41-AB46-449E-8672-14800386821C}">
      <dgm:prSet/>
      <dgm:spPr/>
      <dgm:t>
        <a:bodyPr/>
        <a:lstStyle/>
        <a:p>
          <a:r>
            <a:rPr lang="en-US"/>
            <a:t>Virtual EOC was activated with multiple response locations and on-site personnel joining, along with numerous remote response partners.</a:t>
          </a:r>
        </a:p>
      </dgm:t>
    </dgm:pt>
    <dgm:pt modelId="{5616DAF9-9768-4136-BE2D-182309CAD986}" type="parTrans" cxnId="{9167166E-DF13-46C5-823B-6A9A86FAA1A2}">
      <dgm:prSet/>
      <dgm:spPr/>
      <dgm:t>
        <a:bodyPr/>
        <a:lstStyle/>
        <a:p>
          <a:endParaRPr lang="en-US"/>
        </a:p>
      </dgm:t>
    </dgm:pt>
    <dgm:pt modelId="{A3C79DDF-60EA-46A0-A98C-99F71E0B14C6}" type="sibTrans" cxnId="{9167166E-DF13-46C5-823B-6A9A86FAA1A2}">
      <dgm:prSet/>
      <dgm:spPr/>
      <dgm:t>
        <a:bodyPr/>
        <a:lstStyle/>
        <a:p>
          <a:endParaRPr lang="en-US"/>
        </a:p>
      </dgm:t>
    </dgm:pt>
    <dgm:pt modelId="{8555C80F-D5FE-4116-B216-4B3837306971}">
      <dgm:prSet/>
      <dgm:spPr/>
      <dgm:t>
        <a:bodyPr/>
        <a:lstStyle/>
        <a:p>
          <a:r>
            <a:rPr lang="en-US" dirty="0"/>
            <a:t>10:25 PM</a:t>
          </a:r>
        </a:p>
      </dgm:t>
    </dgm:pt>
    <dgm:pt modelId="{DAF2B5CC-CC8F-4D40-B6AB-C557DF353362}" type="parTrans" cxnId="{876FBC13-13F0-49AD-B121-EFCD5E6C3533}">
      <dgm:prSet/>
      <dgm:spPr/>
      <dgm:t>
        <a:bodyPr/>
        <a:lstStyle/>
        <a:p>
          <a:endParaRPr lang="en-US"/>
        </a:p>
      </dgm:t>
    </dgm:pt>
    <dgm:pt modelId="{DB98537E-D8E4-49EE-A261-93F194429CD8}" type="sibTrans" cxnId="{876FBC13-13F0-49AD-B121-EFCD5E6C3533}">
      <dgm:prSet/>
      <dgm:spPr/>
      <dgm:t>
        <a:bodyPr/>
        <a:lstStyle/>
        <a:p>
          <a:endParaRPr lang="en-US"/>
        </a:p>
      </dgm:t>
    </dgm:pt>
    <dgm:pt modelId="{FB80E4E6-0762-4DAE-9E1A-512B67E7CD22}">
      <dgm:prSet/>
      <dgm:spPr/>
      <dgm:t>
        <a:bodyPr/>
        <a:lstStyle/>
        <a:p>
          <a:r>
            <a:rPr lang="en-US"/>
            <a:t>Patient data and transportation information input began by NWHRN.</a:t>
          </a:r>
        </a:p>
      </dgm:t>
    </dgm:pt>
    <dgm:pt modelId="{EBD582EC-FE59-4329-BE1F-460808BE2EF8}" type="parTrans" cxnId="{BA322FC1-D496-4C01-9DF5-E0775AA0BC94}">
      <dgm:prSet/>
      <dgm:spPr/>
      <dgm:t>
        <a:bodyPr/>
        <a:lstStyle/>
        <a:p>
          <a:endParaRPr lang="en-US"/>
        </a:p>
      </dgm:t>
    </dgm:pt>
    <dgm:pt modelId="{3ACAA1E0-995F-48B7-BF04-A6CF789A4A25}" type="sibTrans" cxnId="{BA322FC1-D496-4C01-9DF5-E0775AA0BC94}">
      <dgm:prSet/>
      <dgm:spPr/>
      <dgm:t>
        <a:bodyPr/>
        <a:lstStyle/>
        <a:p>
          <a:endParaRPr lang="en-US"/>
        </a:p>
      </dgm:t>
    </dgm:pt>
    <dgm:pt modelId="{B3988991-AD1A-436F-91B7-9DE345B24CDD}">
      <dgm:prSet/>
      <dgm:spPr/>
      <dgm:t>
        <a:bodyPr/>
        <a:lstStyle/>
        <a:p>
          <a:r>
            <a:rPr lang="en-US" dirty="0"/>
            <a:t>1:30 AM</a:t>
          </a:r>
        </a:p>
      </dgm:t>
    </dgm:pt>
    <dgm:pt modelId="{F887F389-5864-47FE-B9C8-68B2EA4F914F}" type="parTrans" cxnId="{8746E1B4-1E6E-466D-8301-787F1CEA1C34}">
      <dgm:prSet/>
      <dgm:spPr/>
      <dgm:t>
        <a:bodyPr/>
        <a:lstStyle/>
        <a:p>
          <a:endParaRPr lang="en-US"/>
        </a:p>
      </dgm:t>
    </dgm:pt>
    <dgm:pt modelId="{A272D6AE-3C5E-4278-81C9-ABEF0FF9BD52}" type="sibTrans" cxnId="{8746E1B4-1E6E-466D-8301-787F1CEA1C34}">
      <dgm:prSet/>
      <dgm:spPr/>
      <dgm:t>
        <a:bodyPr/>
        <a:lstStyle/>
        <a:p>
          <a:endParaRPr lang="en-US"/>
        </a:p>
      </dgm:t>
    </dgm:pt>
    <dgm:pt modelId="{FEA22798-034F-462C-9330-F2FE61A809C9}">
      <dgm:prSet/>
      <dgm:spPr/>
      <dgm:t>
        <a:bodyPr/>
        <a:lstStyle/>
        <a:p>
          <a:r>
            <a:rPr lang="en-US"/>
            <a:t>All 77 patients were accounted for in the WATrac system and placement verified with receiving facilities, temporary shelter closed shortly after.</a:t>
          </a:r>
        </a:p>
      </dgm:t>
    </dgm:pt>
    <dgm:pt modelId="{AF28B376-5DFB-48E6-A959-75B457A79902}" type="parTrans" cxnId="{DF2B14E9-FF4E-4EA8-9814-E4C0BC1C749D}">
      <dgm:prSet/>
      <dgm:spPr/>
      <dgm:t>
        <a:bodyPr/>
        <a:lstStyle/>
        <a:p>
          <a:endParaRPr lang="en-US"/>
        </a:p>
      </dgm:t>
    </dgm:pt>
    <dgm:pt modelId="{6463B263-F24E-4698-A599-A28B98EC55F9}" type="sibTrans" cxnId="{DF2B14E9-FF4E-4EA8-9814-E4C0BC1C749D}">
      <dgm:prSet/>
      <dgm:spPr/>
      <dgm:t>
        <a:bodyPr/>
        <a:lstStyle/>
        <a:p>
          <a:endParaRPr lang="en-US"/>
        </a:p>
      </dgm:t>
    </dgm:pt>
    <dgm:pt modelId="{34E6689E-5A29-4FDB-BA44-9C2F3E0FDE9E}" type="pres">
      <dgm:prSet presAssocID="{96CCDCEB-36D3-49F3-B62B-CF2905440BB8}" presName="Name0" presStyleCnt="0">
        <dgm:presLayoutVars>
          <dgm:chMax/>
          <dgm:chPref/>
          <dgm:animLvl val="lvl"/>
        </dgm:presLayoutVars>
      </dgm:prSet>
      <dgm:spPr/>
    </dgm:pt>
    <dgm:pt modelId="{2C1AD67E-796D-48EC-BDDF-5193716C437D}" type="pres">
      <dgm:prSet presAssocID="{7CC4AE95-F2D7-4A65-92A8-FFDFB60552A5}" presName="composite1" presStyleCnt="0"/>
      <dgm:spPr/>
    </dgm:pt>
    <dgm:pt modelId="{85D7D6A9-5DEE-4892-9EFB-92C22EEAF177}" type="pres">
      <dgm:prSet presAssocID="{7CC4AE95-F2D7-4A65-92A8-FFDFB60552A5}" presName="parent1" presStyleLbl="alignNode1" presStyleIdx="0" presStyleCnt="8">
        <dgm:presLayoutVars>
          <dgm:chMax val="1"/>
          <dgm:chPref val="1"/>
          <dgm:bulletEnabled val="1"/>
        </dgm:presLayoutVars>
      </dgm:prSet>
      <dgm:spPr/>
    </dgm:pt>
    <dgm:pt modelId="{504AF3FA-CCA5-4710-9D95-5383602C34AB}" type="pres">
      <dgm:prSet presAssocID="{7CC4AE95-F2D7-4A65-92A8-FFDFB60552A5}" presName="Childtext1" presStyleLbl="revTx" presStyleIdx="0" presStyleCnt="8">
        <dgm:presLayoutVars>
          <dgm:bulletEnabled val="1"/>
        </dgm:presLayoutVars>
      </dgm:prSet>
      <dgm:spPr/>
    </dgm:pt>
    <dgm:pt modelId="{CD0B68B5-BFBB-4986-A984-FD6C744D8CD9}" type="pres">
      <dgm:prSet presAssocID="{7CC4AE95-F2D7-4A65-92A8-FFDFB60552A5}" presName="ConnectLine1" presStyleLbl="sibTrans1D1" presStyleIdx="0" presStyleCnt="8"/>
      <dgm:spPr>
        <a:noFill/>
        <a:ln w="9525" cap="flat" cmpd="sng" algn="ctr">
          <a:solidFill>
            <a:schemeClr val="accent1">
              <a:hueOff val="0"/>
              <a:satOff val="0"/>
              <a:lumOff val="0"/>
              <a:alphaOff val="0"/>
            </a:schemeClr>
          </a:solidFill>
          <a:prstDash val="dash"/>
        </a:ln>
        <a:effectLst/>
      </dgm:spPr>
    </dgm:pt>
    <dgm:pt modelId="{D3A6BE79-7E0B-42E6-B230-03B7595A8BB1}" type="pres">
      <dgm:prSet presAssocID="{7CC4AE95-F2D7-4A65-92A8-FFDFB60552A5}" presName="ConnectLineEnd1" presStyleLbl="lnNode1" presStyleIdx="0" presStyleCnt="8"/>
      <dgm:spPr/>
    </dgm:pt>
    <dgm:pt modelId="{0CEEBC24-9B08-4D3A-AF6B-BC5EDCE3DB19}" type="pres">
      <dgm:prSet presAssocID="{7CC4AE95-F2D7-4A65-92A8-FFDFB60552A5}" presName="EmptyPane1" presStyleCnt="0"/>
      <dgm:spPr/>
    </dgm:pt>
    <dgm:pt modelId="{2EC2EDB2-BE18-4393-8B98-E269616A8554}" type="pres">
      <dgm:prSet presAssocID="{0E610B11-3293-4435-8F5E-8E3F54B799BE}" presName="spaceBetweenRectangles1" presStyleCnt="0"/>
      <dgm:spPr/>
    </dgm:pt>
    <dgm:pt modelId="{870EEFD4-1147-4333-8CBC-8C7ED935F6F9}" type="pres">
      <dgm:prSet presAssocID="{674EB1E1-F8B9-4BC2-858E-69AF89B46F1B}" presName="composite1" presStyleCnt="0"/>
      <dgm:spPr/>
    </dgm:pt>
    <dgm:pt modelId="{DF5C8097-8E2B-494D-8744-39802DCAD952}" type="pres">
      <dgm:prSet presAssocID="{674EB1E1-F8B9-4BC2-858E-69AF89B46F1B}" presName="parent1" presStyleLbl="alignNode1" presStyleIdx="1" presStyleCnt="8">
        <dgm:presLayoutVars>
          <dgm:chMax val="1"/>
          <dgm:chPref val="1"/>
          <dgm:bulletEnabled val="1"/>
        </dgm:presLayoutVars>
      </dgm:prSet>
      <dgm:spPr/>
    </dgm:pt>
    <dgm:pt modelId="{57AC90CE-C63B-4AE2-89AB-7A6EBD46843F}" type="pres">
      <dgm:prSet presAssocID="{674EB1E1-F8B9-4BC2-858E-69AF89B46F1B}" presName="Childtext1" presStyleLbl="revTx" presStyleIdx="1" presStyleCnt="8">
        <dgm:presLayoutVars>
          <dgm:bulletEnabled val="1"/>
        </dgm:presLayoutVars>
      </dgm:prSet>
      <dgm:spPr/>
    </dgm:pt>
    <dgm:pt modelId="{65390383-E443-48E7-9FB2-88F493E58AAA}" type="pres">
      <dgm:prSet presAssocID="{674EB1E1-F8B9-4BC2-858E-69AF89B46F1B}" presName="ConnectLine1" presStyleLbl="sibTrans1D1" presStyleIdx="1" presStyleCnt="8"/>
      <dgm:spPr>
        <a:noFill/>
        <a:ln w="9525" cap="flat" cmpd="sng" algn="ctr">
          <a:solidFill>
            <a:schemeClr val="accent1">
              <a:hueOff val="0"/>
              <a:satOff val="0"/>
              <a:lumOff val="0"/>
              <a:alphaOff val="0"/>
            </a:schemeClr>
          </a:solidFill>
          <a:prstDash val="dash"/>
        </a:ln>
        <a:effectLst/>
      </dgm:spPr>
    </dgm:pt>
    <dgm:pt modelId="{13EE9836-6CAA-4CAE-8E92-40EDCC652389}" type="pres">
      <dgm:prSet presAssocID="{674EB1E1-F8B9-4BC2-858E-69AF89B46F1B}" presName="ConnectLineEnd1" presStyleLbl="lnNode1" presStyleIdx="1" presStyleCnt="8"/>
      <dgm:spPr/>
    </dgm:pt>
    <dgm:pt modelId="{51AB2CCC-A5ED-4961-8FB0-FB4B18773CB5}" type="pres">
      <dgm:prSet presAssocID="{674EB1E1-F8B9-4BC2-858E-69AF89B46F1B}" presName="EmptyPane1" presStyleCnt="0"/>
      <dgm:spPr/>
    </dgm:pt>
    <dgm:pt modelId="{3BC1E133-4797-4448-9F16-E08653E08293}" type="pres">
      <dgm:prSet presAssocID="{9CD109A3-256A-466A-9826-BE72B294B808}" presName="spaceBetweenRectangles1" presStyleCnt="0"/>
      <dgm:spPr/>
    </dgm:pt>
    <dgm:pt modelId="{CA66D6BE-D5FE-426E-AB3E-FEC9660B4626}" type="pres">
      <dgm:prSet presAssocID="{4361E0A5-F9F1-4E23-9063-B3783ACF6EB9}" presName="composite1" presStyleCnt="0"/>
      <dgm:spPr/>
    </dgm:pt>
    <dgm:pt modelId="{4472D6E7-AFC7-4FF8-B95F-BCD649C563F3}" type="pres">
      <dgm:prSet presAssocID="{4361E0A5-F9F1-4E23-9063-B3783ACF6EB9}" presName="parent1" presStyleLbl="alignNode1" presStyleIdx="2" presStyleCnt="8">
        <dgm:presLayoutVars>
          <dgm:chMax val="1"/>
          <dgm:chPref val="1"/>
          <dgm:bulletEnabled val="1"/>
        </dgm:presLayoutVars>
      </dgm:prSet>
      <dgm:spPr/>
    </dgm:pt>
    <dgm:pt modelId="{A27121AA-41F8-4069-B2EA-B0076BB8EA4E}" type="pres">
      <dgm:prSet presAssocID="{4361E0A5-F9F1-4E23-9063-B3783ACF6EB9}" presName="Childtext1" presStyleLbl="revTx" presStyleIdx="2" presStyleCnt="8">
        <dgm:presLayoutVars>
          <dgm:bulletEnabled val="1"/>
        </dgm:presLayoutVars>
      </dgm:prSet>
      <dgm:spPr/>
    </dgm:pt>
    <dgm:pt modelId="{2BA7E87C-2B11-403B-B6A8-245DF0C084D3}" type="pres">
      <dgm:prSet presAssocID="{4361E0A5-F9F1-4E23-9063-B3783ACF6EB9}" presName="ConnectLine1" presStyleLbl="sibTrans1D1" presStyleIdx="2" presStyleCnt="8"/>
      <dgm:spPr>
        <a:noFill/>
        <a:ln w="9525" cap="flat" cmpd="sng" algn="ctr">
          <a:solidFill>
            <a:schemeClr val="accent1">
              <a:hueOff val="0"/>
              <a:satOff val="0"/>
              <a:lumOff val="0"/>
              <a:alphaOff val="0"/>
            </a:schemeClr>
          </a:solidFill>
          <a:prstDash val="dash"/>
        </a:ln>
        <a:effectLst/>
      </dgm:spPr>
    </dgm:pt>
    <dgm:pt modelId="{30DBCC52-74ED-4B55-A793-0E0BA21CD757}" type="pres">
      <dgm:prSet presAssocID="{4361E0A5-F9F1-4E23-9063-B3783ACF6EB9}" presName="ConnectLineEnd1" presStyleLbl="lnNode1" presStyleIdx="2" presStyleCnt="8"/>
      <dgm:spPr/>
    </dgm:pt>
    <dgm:pt modelId="{EBA08525-5C84-40C1-A3E1-CA4A96B86436}" type="pres">
      <dgm:prSet presAssocID="{4361E0A5-F9F1-4E23-9063-B3783ACF6EB9}" presName="EmptyPane1" presStyleCnt="0"/>
      <dgm:spPr/>
    </dgm:pt>
    <dgm:pt modelId="{ECC4C0B6-EA59-4EDB-946E-FE932B4D900D}" type="pres">
      <dgm:prSet presAssocID="{75EBFC15-7550-4F46-A723-6F64E1BAE8F3}" presName="spaceBetweenRectangles1" presStyleCnt="0"/>
      <dgm:spPr/>
    </dgm:pt>
    <dgm:pt modelId="{29B432ED-2063-4694-A63D-4E383DC87076}" type="pres">
      <dgm:prSet presAssocID="{71E0E592-A465-475A-91F0-2FD6B904AC3F}" presName="composite1" presStyleCnt="0"/>
      <dgm:spPr/>
    </dgm:pt>
    <dgm:pt modelId="{7D2E7751-FE23-4925-B9FA-B0DDA56E88CA}" type="pres">
      <dgm:prSet presAssocID="{71E0E592-A465-475A-91F0-2FD6B904AC3F}" presName="parent1" presStyleLbl="alignNode1" presStyleIdx="3" presStyleCnt="8">
        <dgm:presLayoutVars>
          <dgm:chMax val="1"/>
          <dgm:chPref val="1"/>
          <dgm:bulletEnabled val="1"/>
        </dgm:presLayoutVars>
      </dgm:prSet>
      <dgm:spPr/>
    </dgm:pt>
    <dgm:pt modelId="{96C8C72E-F191-42EB-9012-D8B77DD5CC1E}" type="pres">
      <dgm:prSet presAssocID="{71E0E592-A465-475A-91F0-2FD6B904AC3F}" presName="Childtext1" presStyleLbl="revTx" presStyleIdx="3" presStyleCnt="8">
        <dgm:presLayoutVars>
          <dgm:bulletEnabled val="1"/>
        </dgm:presLayoutVars>
      </dgm:prSet>
      <dgm:spPr/>
    </dgm:pt>
    <dgm:pt modelId="{AA063EF3-AE96-4866-B8CD-37FF464317D1}" type="pres">
      <dgm:prSet presAssocID="{71E0E592-A465-475A-91F0-2FD6B904AC3F}" presName="ConnectLine1" presStyleLbl="sibTrans1D1" presStyleIdx="3" presStyleCnt="8"/>
      <dgm:spPr>
        <a:noFill/>
        <a:ln w="9525" cap="flat" cmpd="sng" algn="ctr">
          <a:solidFill>
            <a:schemeClr val="accent1">
              <a:hueOff val="0"/>
              <a:satOff val="0"/>
              <a:lumOff val="0"/>
              <a:alphaOff val="0"/>
            </a:schemeClr>
          </a:solidFill>
          <a:prstDash val="dash"/>
        </a:ln>
        <a:effectLst/>
      </dgm:spPr>
    </dgm:pt>
    <dgm:pt modelId="{A1FD27B6-B7A2-4C3B-96FC-2DA5D674B85E}" type="pres">
      <dgm:prSet presAssocID="{71E0E592-A465-475A-91F0-2FD6B904AC3F}" presName="ConnectLineEnd1" presStyleLbl="lnNode1" presStyleIdx="3" presStyleCnt="8"/>
      <dgm:spPr/>
    </dgm:pt>
    <dgm:pt modelId="{DFF879C2-E09A-4A09-8980-AF6B40832692}" type="pres">
      <dgm:prSet presAssocID="{71E0E592-A465-475A-91F0-2FD6B904AC3F}" presName="EmptyPane1" presStyleCnt="0"/>
      <dgm:spPr/>
    </dgm:pt>
    <dgm:pt modelId="{A486189A-3540-4A5D-9E48-1B0FE48AF3DC}" type="pres">
      <dgm:prSet presAssocID="{3D7C1FC0-85B2-47B6-A0C1-A219E19B29BC}" presName="spaceBetweenRectangles1" presStyleCnt="0"/>
      <dgm:spPr/>
    </dgm:pt>
    <dgm:pt modelId="{7DD167FA-5310-4486-8252-B1C909BA1BBA}" type="pres">
      <dgm:prSet presAssocID="{07988119-9B3B-4833-B40B-C7C326B1CCEB}" presName="composite1" presStyleCnt="0"/>
      <dgm:spPr/>
    </dgm:pt>
    <dgm:pt modelId="{0B11759A-909D-40A4-BFD3-1882F0B070B8}" type="pres">
      <dgm:prSet presAssocID="{07988119-9B3B-4833-B40B-C7C326B1CCEB}" presName="parent1" presStyleLbl="alignNode1" presStyleIdx="4" presStyleCnt="8">
        <dgm:presLayoutVars>
          <dgm:chMax val="1"/>
          <dgm:chPref val="1"/>
          <dgm:bulletEnabled val="1"/>
        </dgm:presLayoutVars>
      </dgm:prSet>
      <dgm:spPr/>
    </dgm:pt>
    <dgm:pt modelId="{0EB2A6D7-9E7D-4E18-9A12-7CD2B6DACA31}" type="pres">
      <dgm:prSet presAssocID="{07988119-9B3B-4833-B40B-C7C326B1CCEB}" presName="Childtext1" presStyleLbl="revTx" presStyleIdx="4" presStyleCnt="8">
        <dgm:presLayoutVars>
          <dgm:bulletEnabled val="1"/>
        </dgm:presLayoutVars>
      </dgm:prSet>
      <dgm:spPr/>
    </dgm:pt>
    <dgm:pt modelId="{37F0BEF1-603E-42F7-B569-A2823EFFA764}" type="pres">
      <dgm:prSet presAssocID="{07988119-9B3B-4833-B40B-C7C326B1CCEB}" presName="ConnectLine1" presStyleLbl="sibTrans1D1" presStyleIdx="4" presStyleCnt="8"/>
      <dgm:spPr>
        <a:noFill/>
        <a:ln w="9525" cap="flat" cmpd="sng" algn="ctr">
          <a:solidFill>
            <a:schemeClr val="accent1">
              <a:hueOff val="0"/>
              <a:satOff val="0"/>
              <a:lumOff val="0"/>
              <a:alphaOff val="0"/>
            </a:schemeClr>
          </a:solidFill>
          <a:prstDash val="dash"/>
        </a:ln>
        <a:effectLst/>
      </dgm:spPr>
    </dgm:pt>
    <dgm:pt modelId="{41DE7154-B97C-4F00-9A4A-BC66FF919093}" type="pres">
      <dgm:prSet presAssocID="{07988119-9B3B-4833-B40B-C7C326B1CCEB}" presName="ConnectLineEnd1" presStyleLbl="lnNode1" presStyleIdx="4" presStyleCnt="8"/>
      <dgm:spPr/>
    </dgm:pt>
    <dgm:pt modelId="{AA119FFF-1F4F-49BB-8BA3-C3D0E47CA009}" type="pres">
      <dgm:prSet presAssocID="{07988119-9B3B-4833-B40B-C7C326B1CCEB}" presName="EmptyPane1" presStyleCnt="0"/>
      <dgm:spPr/>
    </dgm:pt>
    <dgm:pt modelId="{E314B243-C7CE-4400-BC0D-5EED9C750068}" type="pres">
      <dgm:prSet presAssocID="{07F6A813-0523-4520-B921-4421C9A04EA5}" presName="spaceBetweenRectangles1" presStyleCnt="0"/>
      <dgm:spPr/>
    </dgm:pt>
    <dgm:pt modelId="{6A1E24AE-F943-47EA-A552-0B017F48E372}" type="pres">
      <dgm:prSet presAssocID="{1C01B85D-4BF8-4770-A182-781997303DB1}" presName="composite1" presStyleCnt="0"/>
      <dgm:spPr/>
    </dgm:pt>
    <dgm:pt modelId="{AC8A6452-DD6B-4A25-B41C-733283B8887A}" type="pres">
      <dgm:prSet presAssocID="{1C01B85D-4BF8-4770-A182-781997303DB1}" presName="parent1" presStyleLbl="alignNode1" presStyleIdx="5" presStyleCnt="8">
        <dgm:presLayoutVars>
          <dgm:chMax val="1"/>
          <dgm:chPref val="1"/>
          <dgm:bulletEnabled val="1"/>
        </dgm:presLayoutVars>
      </dgm:prSet>
      <dgm:spPr/>
    </dgm:pt>
    <dgm:pt modelId="{165F61D7-36B3-43E4-86E9-BCBAE43CD32A}" type="pres">
      <dgm:prSet presAssocID="{1C01B85D-4BF8-4770-A182-781997303DB1}" presName="Childtext1" presStyleLbl="revTx" presStyleIdx="5" presStyleCnt="8">
        <dgm:presLayoutVars>
          <dgm:bulletEnabled val="1"/>
        </dgm:presLayoutVars>
      </dgm:prSet>
      <dgm:spPr/>
    </dgm:pt>
    <dgm:pt modelId="{3E8C2984-D832-4DA4-B04B-763580E69C11}" type="pres">
      <dgm:prSet presAssocID="{1C01B85D-4BF8-4770-A182-781997303DB1}" presName="ConnectLine1" presStyleLbl="sibTrans1D1" presStyleIdx="5" presStyleCnt="8"/>
      <dgm:spPr>
        <a:noFill/>
        <a:ln w="9525" cap="flat" cmpd="sng" algn="ctr">
          <a:solidFill>
            <a:schemeClr val="accent1">
              <a:hueOff val="0"/>
              <a:satOff val="0"/>
              <a:lumOff val="0"/>
              <a:alphaOff val="0"/>
            </a:schemeClr>
          </a:solidFill>
          <a:prstDash val="dash"/>
        </a:ln>
        <a:effectLst/>
      </dgm:spPr>
    </dgm:pt>
    <dgm:pt modelId="{E1BEABB2-8A39-4D13-9456-7691E0CDCF1E}" type="pres">
      <dgm:prSet presAssocID="{1C01B85D-4BF8-4770-A182-781997303DB1}" presName="ConnectLineEnd1" presStyleLbl="lnNode1" presStyleIdx="5" presStyleCnt="8"/>
      <dgm:spPr/>
    </dgm:pt>
    <dgm:pt modelId="{C377E085-0B9E-4C0F-8F69-06119FE47014}" type="pres">
      <dgm:prSet presAssocID="{1C01B85D-4BF8-4770-A182-781997303DB1}" presName="EmptyPane1" presStyleCnt="0"/>
      <dgm:spPr/>
    </dgm:pt>
    <dgm:pt modelId="{9F836440-159A-4063-A254-1B86C8E860E5}" type="pres">
      <dgm:prSet presAssocID="{F94BAA4D-AD49-4770-964E-73CCC2AD0466}" presName="spaceBetweenRectangles1" presStyleCnt="0"/>
      <dgm:spPr/>
    </dgm:pt>
    <dgm:pt modelId="{DA1FACA5-0CB0-4EC8-8DD7-7F1BB3FF6824}" type="pres">
      <dgm:prSet presAssocID="{8555C80F-D5FE-4116-B216-4B3837306971}" presName="composite1" presStyleCnt="0"/>
      <dgm:spPr/>
    </dgm:pt>
    <dgm:pt modelId="{8F0146B2-284B-428E-821B-74E07D0BCCC8}" type="pres">
      <dgm:prSet presAssocID="{8555C80F-D5FE-4116-B216-4B3837306971}" presName="parent1" presStyleLbl="alignNode1" presStyleIdx="6" presStyleCnt="8">
        <dgm:presLayoutVars>
          <dgm:chMax val="1"/>
          <dgm:chPref val="1"/>
          <dgm:bulletEnabled val="1"/>
        </dgm:presLayoutVars>
      </dgm:prSet>
      <dgm:spPr/>
    </dgm:pt>
    <dgm:pt modelId="{0A389F82-B216-4919-82E4-C32DFF19E129}" type="pres">
      <dgm:prSet presAssocID="{8555C80F-D5FE-4116-B216-4B3837306971}" presName="Childtext1" presStyleLbl="revTx" presStyleIdx="6" presStyleCnt="8">
        <dgm:presLayoutVars>
          <dgm:bulletEnabled val="1"/>
        </dgm:presLayoutVars>
      </dgm:prSet>
      <dgm:spPr/>
    </dgm:pt>
    <dgm:pt modelId="{BF588DC6-BADF-411C-89EC-8580C6BD8E11}" type="pres">
      <dgm:prSet presAssocID="{8555C80F-D5FE-4116-B216-4B3837306971}" presName="ConnectLine1" presStyleLbl="sibTrans1D1" presStyleIdx="6" presStyleCnt="8"/>
      <dgm:spPr>
        <a:noFill/>
        <a:ln w="9525" cap="flat" cmpd="sng" algn="ctr">
          <a:solidFill>
            <a:schemeClr val="accent1">
              <a:hueOff val="0"/>
              <a:satOff val="0"/>
              <a:lumOff val="0"/>
              <a:alphaOff val="0"/>
            </a:schemeClr>
          </a:solidFill>
          <a:prstDash val="dash"/>
        </a:ln>
        <a:effectLst/>
      </dgm:spPr>
    </dgm:pt>
    <dgm:pt modelId="{32810E6F-0EC3-4781-A176-46936FE8952A}" type="pres">
      <dgm:prSet presAssocID="{8555C80F-D5FE-4116-B216-4B3837306971}" presName="ConnectLineEnd1" presStyleLbl="lnNode1" presStyleIdx="6" presStyleCnt="8"/>
      <dgm:spPr/>
    </dgm:pt>
    <dgm:pt modelId="{81EA0765-523A-41B7-B349-075E55E2569C}" type="pres">
      <dgm:prSet presAssocID="{8555C80F-D5FE-4116-B216-4B3837306971}" presName="EmptyPane1" presStyleCnt="0"/>
      <dgm:spPr/>
    </dgm:pt>
    <dgm:pt modelId="{3FA1A50E-7CC3-409A-BF5E-EA02C98B775C}" type="pres">
      <dgm:prSet presAssocID="{DB98537E-D8E4-49EE-A261-93F194429CD8}" presName="spaceBetweenRectangles1" presStyleCnt="0"/>
      <dgm:spPr/>
    </dgm:pt>
    <dgm:pt modelId="{505953C9-9C6F-46AC-9E34-7C4546AE2E63}" type="pres">
      <dgm:prSet presAssocID="{B3988991-AD1A-436F-91B7-9DE345B24CDD}" presName="composite1" presStyleCnt="0"/>
      <dgm:spPr/>
    </dgm:pt>
    <dgm:pt modelId="{9ED7A69A-7F37-4315-A985-EEFEA6AE198E}" type="pres">
      <dgm:prSet presAssocID="{B3988991-AD1A-436F-91B7-9DE345B24CDD}" presName="parent1" presStyleLbl="alignNode1" presStyleIdx="7" presStyleCnt="8">
        <dgm:presLayoutVars>
          <dgm:chMax val="1"/>
          <dgm:chPref val="1"/>
          <dgm:bulletEnabled val="1"/>
        </dgm:presLayoutVars>
      </dgm:prSet>
      <dgm:spPr/>
    </dgm:pt>
    <dgm:pt modelId="{D8B5DE15-745C-4959-8F96-838159C9436B}" type="pres">
      <dgm:prSet presAssocID="{B3988991-AD1A-436F-91B7-9DE345B24CDD}" presName="Childtext1" presStyleLbl="revTx" presStyleIdx="7" presStyleCnt="8">
        <dgm:presLayoutVars>
          <dgm:bulletEnabled val="1"/>
        </dgm:presLayoutVars>
      </dgm:prSet>
      <dgm:spPr/>
    </dgm:pt>
    <dgm:pt modelId="{66DD271E-07B3-47E0-99E3-6DAABCB72816}" type="pres">
      <dgm:prSet presAssocID="{B3988991-AD1A-436F-91B7-9DE345B24CDD}" presName="ConnectLine1" presStyleLbl="sibTrans1D1" presStyleIdx="7" presStyleCnt="8"/>
      <dgm:spPr>
        <a:noFill/>
        <a:ln w="9525" cap="flat" cmpd="sng" algn="ctr">
          <a:solidFill>
            <a:schemeClr val="accent1">
              <a:hueOff val="0"/>
              <a:satOff val="0"/>
              <a:lumOff val="0"/>
              <a:alphaOff val="0"/>
            </a:schemeClr>
          </a:solidFill>
          <a:prstDash val="dash"/>
        </a:ln>
        <a:effectLst/>
      </dgm:spPr>
    </dgm:pt>
    <dgm:pt modelId="{277CA547-9170-40B5-9527-47AAD3DCBDD2}" type="pres">
      <dgm:prSet presAssocID="{B3988991-AD1A-436F-91B7-9DE345B24CDD}" presName="ConnectLineEnd1" presStyleLbl="lnNode1" presStyleIdx="7" presStyleCnt="8"/>
      <dgm:spPr/>
    </dgm:pt>
    <dgm:pt modelId="{A09E52D9-B00E-4996-85E4-09537D78CE0E}" type="pres">
      <dgm:prSet presAssocID="{B3988991-AD1A-436F-91B7-9DE345B24CDD}" presName="EmptyPane1" presStyleCnt="0"/>
      <dgm:spPr/>
    </dgm:pt>
  </dgm:ptLst>
  <dgm:cxnLst>
    <dgm:cxn modelId="{CE2CD911-C721-4B58-BB5C-C51EB53BC6F4}" type="presOf" srcId="{7CC4AE95-F2D7-4A65-92A8-FFDFB60552A5}" destId="{85D7D6A9-5DEE-4892-9EFB-92C22EEAF177}" srcOrd="0" destOrd="0" presId="urn:microsoft.com/office/officeart/2016/7/layout/RoundedRectangleTimeline"/>
    <dgm:cxn modelId="{E0642113-145E-4292-8E6D-438D1D186740}" srcId="{7CC4AE95-F2D7-4A65-92A8-FFDFB60552A5}" destId="{B373464F-694B-445A-9248-EDDE9D82C42B}" srcOrd="0" destOrd="0" parTransId="{B57BDB4A-CBDA-468E-8DF7-47B1CB579F35}" sibTransId="{851CD711-2EE7-4073-A849-B26A6B68F8A6}"/>
    <dgm:cxn modelId="{876FBC13-13F0-49AD-B121-EFCD5E6C3533}" srcId="{96CCDCEB-36D3-49F3-B62B-CF2905440BB8}" destId="{8555C80F-D5FE-4116-B216-4B3837306971}" srcOrd="6" destOrd="0" parTransId="{DAF2B5CC-CC8F-4D40-B6AB-C557DF353362}" sibTransId="{DB98537E-D8E4-49EE-A261-93F194429CD8}"/>
    <dgm:cxn modelId="{03F6DE15-BBB4-46E7-8017-007E8A8F02A8}" type="presOf" srcId="{71E0E592-A465-475A-91F0-2FD6B904AC3F}" destId="{7D2E7751-FE23-4925-B9FA-B0DDA56E88CA}" srcOrd="0" destOrd="0" presId="urn:microsoft.com/office/officeart/2016/7/layout/RoundedRectangleTimeline"/>
    <dgm:cxn modelId="{BC8A2018-6B48-4E81-84F1-BC617F57AF08}" type="presOf" srcId="{FEA22798-034F-462C-9330-F2FE61A809C9}" destId="{D8B5DE15-745C-4959-8F96-838159C9436B}" srcOrd="0" destOrd="0" presId="urn:microsoft.com/office/officeart/2016/7/layout/RoundedRectangleTimeline"/>
    <dgm:cxn modelId="{82070C1C-E169-4731-8C43-CB7172213B1C}" type="presOf" srcId="{13C7E87C-1E9E-4E04-91A5-A48DC6E64D51}" destId="{0EB2A6D7-9E7D-4E18-9A12-7CD2B6DACA31}" srcOrd="0" destOrd="0" presId="urn:microsoft.com/office/officeart/2016/7/layout/RoundedRectangleTimeline"/>
    <dgm:cxn modelId="{C71AC122-FACC-4499-BAF8-3BE7BDB24D08}" type="presOf" srcId="{B56AEB8B-3B36-41CF-92BF-EE47A1FE90FC}" destId="{96C8C72E-F191-42EB-9012-D8B77DD5CC1E}" srcOrd="0" destOrd="0" presId="urn:microsoft.com/office/officeart/2016/7/layout/RoundedRectangleTimeline"/>
    <dgm:cxn modelId="{C22BA229-B295-4900-9514-C77F51685B29}" type="presOf" srcId="{6C69A8F2-9ED1-48B5-930B-89C86580247C}" destId="{57AC90CE-C63B-4AE2-89AB-7A6EBD46843F}" srcOrd="0" destOrd="0" presId="urn:microsoft.com/office/officeart/2016/7/layout/RoundedRectangleTimeline"/>
    <dgm:cxn modelId="{3B04F02A-34A4-42CE-9CEB-975F3B048F36}" srcId="{71E0E592-A465-475A-91F0-2FD6B904AC3F}" destId="{B56AEB8B-3B36-41CF-92BF-EE47A1FE90FC}" srcOrd="0" destOrd="0" parTransId="{274E390E-F74A-4648-BE81-140CA5FBA70E}" sibTransId="{EE476068-2A20-4917-97A3-9979BAD00B4A}"/>
    <dgm:cxn modelId="{871DB139-FB03-4787-B996-5DF99089DECE}" srcId="{96CCDCEB-36D3-49F3-B62B-CF2905440BB8}" destId="{674EB1E1-F8B9-4BC2-858E-69AF89B46F1B}" srcOrd="1" destOrd="0" parTransId="{7BAB9F37-DE85-4CBF-8933-03F266BAD190}" sibTransId="{9CD109A3-256A-466A-9826-BE72B294B808}"/>
    <dgm:cxn modelId="{0CC02063-E260-4877-A373-8E55EFC61C66}" type="presOf" srcId="{96CCDCEB-36D3-49F3-B62B-CF2905440BB8}" destId="{34E6689E-5A29-4FDB-BA44-9C2F3E0FDE9E}" srcOrd="0" destOrd="0" presId="urn:microsoft.com/office/officeart/2016/7/layout/RoundedRectangleTimeline"/>
    <dgm:cxn modelId="{2F992666-69A4-41C2-B41E-ACE49645FDA3}" srcId="{96CCDCEB-36D3-49F3-B62B-CF2905440BB8}" destId="{71E0E592-A465-475A-91F0-2FD6B904AC3F}" srcOrd="3" destOrd="0" parTransId="{CFD81423-448B-4137-9BFE-D5B7B3E93732}" sibTransId="{3D7C1FC0-85B2-47B6-A0C1-A219E19B29BC}"/>
    <dgm:cxn modelId="{DF5F904D-CA96-4214-8FEF-BE6D71E1393E}" srcId="{96CCDCEB-36D3-49F3-B62B-CF2905440BB8}" destId="{4361E0A5-F9F1-4E23-9063-B3783ACF6EB9}" srcOrd="2" destOrd="0" parTransId="{437D5E9D-DDE2-47F9-B321-1922774222CE}" sibTransId="{75EBFC15-7550-4F46-A723-6F64E1BAE8F3}"/>
    <dgm:cxn modelId="{9167166E-DF13-46C5-823B-6A9A86FAA1A2}" srcId="{1C01B85D-4BF8-4770-A182-781997303DB1}" destId="{FB8BFB41-AB46-449E-8672-14800386821C}" srcOrd="0" destOrd="0" parTransId="{5616DAF9-9768-4136-BE2D-182309CAD986}" sibTransId="{A3C79DDF-60EA-46A0-A98C-99F71E0B14C6}"/>
    <dgm:cxn modelId="{A477814E-BC98-444A-8AF1-3B4743F22C5E}" srcId="{96CCDCEB-36D3-49F3-B62B-CF2905440BB8}" destId="{1C01B85D-4BF8-4770-A182-781997303DB1}" srcOrd="5" destOrd="0" parTransId="{C211B18F-0521-420E-A1D7-13CDB29B8195}" sibTransId="{F94BAA4D-AD49-4770-964E-73CCC2AD0466}"/>
    <dgm:cxn modelId="{032BC955-B9CE-4B52-AC1F-43B14AA0557A}" type="presOf" srcId="{22B2A379-6C39-48AD-9763-953ABC944CA9}" destId="{A27121AA-41F8-4069-B2EA-B0076BB8EA4E}" srcOrd="0" destOrd="0" presId="urn:microsoft.com/office/officeart/2016/7/layout/RoundedRectangleTimeline"/>
    <dgm:cxn modelId="{25C0AC79-2FE5-4375-9842-A8325EA0325C}" type="presOf" srcId="{B373464F-694B-445A-9248-EDDE9D82C42B}" destId="{504AF3FA-CCA5-4710-9D95-5383602C34AB}" srcOrd="0" destOrd="0" presId="urn:microsoft.com/office/officeart/2016/7/layout/RoundedRectangleTimeline"/>
    <dgm:cxn modelId="{7A9B547E-6079-454E-B158-15E10152C3F8}" srcId="{96CCDCEB-36D3-49F3-B62B-CF2905440BB8}" destId="{07988119-9B3B-4833-B40B-C7C326B1CCEB}" srcOrd="4" destOrd="0" parTransId="{051BB26A-DC52-4761-9D99-CAB6AA30D13A}" sibTransId="{07F6A813-0523-4520-B921-4421C9A04EA5}"/>
    <dgm:cxn modelId="{1F12647F-F577-479E-B552-34E61F34F78D}" srcId="{674EB1E1-F8B9-4BC2-858E-69AF89B46F1B}" destId="{6C69A8F2-9ED1-48B5-930B-89C86580247C}" srcOrd="0" destOrd="0" parTransId="{A586A4FD-B4F0-41D2-8C2B-6260F8F28BBE}" sibTransId="{32B30AE5-2227-4F40-97A5-D6B3C4603684}"/>
    <dgm:cxn modelId="{6C480194-3181-45C2-94D3-28CAFEA28BE9}" type="presOf" srcId="{07988119-9B3B-4833-B40B-C7C326B1CCEB}" destId="{0B11759A-909D-40A4-BFD3-1882F0B070B8}" srcOrd="0" destOrd="0" presId="urn:microsoft.com/office/officeart/2016/7/layout/RoundedRectangleTimeline"/>
    <dgm:cxn modelId="{F3708A95-6F07-4845-A894-8ACCF4E59767}" type="presOf" srcId="{B3988991-AD1A-436F-91B7-9DE345B24CDD}" destId="{9ED7A69A-7F37-4315-A985-EEFEA6AE198E}" srcOrd="0" destOrd="0" presId="urn:microsoft.com/office/officeart/2016/7/layout/RoundedRectangleTimeline"/>
    <dgm:cxn modelId="{09703C9D-0B91-47C4-BCD0-82272DB2B1E8}" type="presOf" srcId="{8555C80F-D5FE-4116-B216-4B3837306971}" destId="{8F0146B2-284B-428E-821B-74E07D0BCCC8}" srcOrd="0" destOrd="0" presId="urn:microsoft.com/office/officeart/2016/7/layout/RoundedRectangleTimeline"/>
    <dgm:cxn modelId="{B53F9D9F-604A-480E-998C-39AF153F3157}" type="presOf" srcId="{4361E0A5-F9F1-4E23-9063-B3783ACF6EB9}" destId="{4472D6E7-AFC7-4FF8-B95F-BCD649C563F3}" srcOrd="0" destOrd="0" presId="urn:microsoft.com/office/officeart/2016/7/layout/RoundedRectangleTimeline"/>
    <dgm:cxn modelId="{8746E1B4-1E6E-466D-8301-787F1CEA1C34}" srcId="{96CCDCEB-36D3-49F3-B62B-CF2905440BB8}" destId="{B3988991-AD1A-436F-91B7-9DE345B24CDD}" srcOrd="7" destOrd="0" parTransId="{F887F389-5864-47FE-B9C8-68B2EA4F914F}" sibTransId="{A272D6AE-3C5E-4278-81C9-ABEF0FF9BD52}"/>
    <dgm:cxn modelId="{BA322FC1-D496-4C01-9DF5-E0775AA0BC94}" srcId="{8555C80F-D5FE-4116-B216-4B3837306971}" destId="{FB80E4E6-0762-4DAE-9E1A-512B67E7CD22}" srcOrd="0" destOrd="0" parTransId="{EBD582EC-FE59-4329-BE1F-460808BE2EF8}" sibTransId="{3ACAA1E0-995F-48B7-BF04-A6CF789A4A25}"/>
    <dgm:cxn modelId="{B932F3C5-0766-4512-B66B-2F9058481FC5}" srcId="{07988119-9B3B-4833-B40B-C7C326B1CCEB}" destId="{13C7E87C-1E9E-4E04-91A5-A48DC6E64D51}" srcOrd="0" destOrd="0" parTransId="{D311B05D-C199-43ED-AFFD-502723715DC2}" sibTransId="{B0340DFA-2AAE-4E85-B907-648FF88AFDC9}"/>
    <dgm:cxn modelId="{FDDB75CB-AF10-42AB-B09B-506B4318FA09}" type="presOf" srcId="{FB80E4E6-0762-4DAE-9E1A-512B67E7CD22}" destId="{0A389F82-B216-4919-82E4-C32DFF19E129}" srcOrd="0" destOrd="0" presId="urn:microsoft.com/office/officeart/2016/7/layout/RoundedRectangleTimeline"/>
    <dgm:cxn modelId="{CEDBB7CE-F82C-4E3F-836B-CDE3445AAD3C}" srcId="{4361E0A5-F9F1-4E23-9063-B3783ACF6EB9}" destId="{22B2A379-6C39-48AD-9763-953ABC944CA9}" srcOrd="0" destOrd="0" parTransId="{41D64537-7036-450C-9D0F-294B7ED87ADD}" sibTransId="{613DB147-36D6-4658-B3E8-01F310ACA6F3}"/>
    <dgm:cxn modelId="{2DCD0ACF-B9B0-4D85-B04B-8C5029372F60}" type="presOf" srcId="{FB8BFB41-AB46-449E-8672-14800386821C}" destId="{165F61D7-36B3-43E4-86E9-BCBAE43CD32A}" srcOrd="0" destOrd="0" presId="urn:microsoft.com/office/officeart/2016/7/layout/RoundedRectangleTimeline"/>
    <dgm:cxn modelId="{E8DD16DE-42E2-4BB8-8101-2785AFEA1928}" type="presOf" srcId="{674EB1E1-F8B9-4BC2-858E-69AF89B46F1B}" destId="{DF5C8097-8E2B-494D-8744-39802DCAD952}" srcOrd="0" destOrd="0" presId="urn:microsoft.com/office/officeart/2016/7/layout/RoundedRectangleTimeline"/>
    <dgm:cxn modelId="{DF2B14E9-FF4E-4EA8-9814-E4C0BC1C749D}" srcId="{B3988991-AD1A-436F-91B7-9DE345B24CDD}" destId="{FEA22798-034F-462C-9330-F2FE61A809C9}" srcOrd="0" destOrd="0" parTransId="{AF28B376-5DFB-48E6-A959-75B457A79902}" sibTransId="{6463B263-F24E-4698-A599-A28B98EC55F9}"/>
    <dgm:cxn modelId="{7D9361EA-705E-4FB6-BFA8-64EFB428F91E}" type="presOf" srcId="{1C01B85D-4BF8-4770-A182-781997303DB1}" destId="{AC8A6452-DD6B-4A25-B41C-733283B8887A}" srcOrd="0" destOrd="0" presId="urn:microsoft.com/office/officeart/2016/7/layout/RoundedRectangleTimeline"/>
    <dgm:cxn modelId="{B09746F3-7928-4C09-918F-41EA729D7124}" srcId="{96CCDCEB-36D3-49F3-B62B-CF2905440BB8}" destId="{7CC4AE95-F2D7-4A65-92A8-FFDFB60552A5}" srcOrd="0" destOrd="0" parTransId="{9E7FB9B0-65D8-4950-AF22-9BC54C82597C}" sibTransId="{0E610B11-3293-4435-8F5E-8E3F54B799BE}"/>
    <dgm:cxn modelId="{975B498B-86C3-46F2-AF51-91A27FCA5429}" type="presParOf" srcId="{34E6689E-5A29-4FDB-BA44-9C2F3E0FDE9E}" destId="{2C1AD67E-796D-48EC-BDDF-5193716C437D}" srcOrd="0" destOrd="0" presId="urn:microsoft.com/office/officeart/2016/7/layout/RoundedRectangleTimeline"/>
    <dgm:cxn modelId="{F35F1FB1-A9A0-4188-988F-753CD6DAA26E}" type="presParOf" srcId="{2C1AD67E-796D-48EC-BDDF-5193716C437D}" destId="{85D7D6A9-5DEE-4892-9EFB-92C22EEAF177}" srcOrd="0" destOrd="0" presId="urn:microsoft.com/office/officeart/2016/7/layout/RoundedRectangleTimeline"/>
    <dgm:cxn modelId="{ED56CF20-A95A-4D2A-8531-0C93ED04F43D}" type="presParOf" srcId="{2C1AD67E-796D-48EC-BDDF-5193716C437D}" destId="{504AF3FA-CCA5-4710-9D95-5383602C34AB}" srcOrd="1" destOrd="0" presId="urn:microsoft.com/office/officeart/2016/7/layout/RoundedRectangleTimeline"/>
    <dgm:cxn modelId="{FE2C9BDC-CCAF-4281-A0EC-20468F97DB0D}" type="presParOf" srcId="{2C1AD67E-796D-48EC-BDDF-5193716C437D}" destId="{CD0B68B5-BFBB-4986-A984-FD6C744D8CD9}" srcOrd="2" destOrd="0" presId="urn:microsoft.com/office/officeart/2016/7/layout/RoundedRectangleTimeline"/>
    <dgm:cxn modelId="{B3A27CAB-326F-4DE7-AAFF-C1503161B42F}" type="presParOf" srcId="{2C1AD67E-796D-48EC-BDDF-5193716C437D}" destId="{D3A6BE79-7E0B-42E6-B230-03B7595A8BB1}" srcOrd="3" destOrd="0" presId="urn:microsoft.com/office/officeart/2016/7/layout/RoundedRectangleTimeline"/>
    <dgm:cxn modelId="{1B79D87E-CDED-4E03-8C7C-4F3D91627982}" type="presParOf" srcId="{2C1AD67E-796D-48EC-BDDF-5193716C437D}" destId="{0CEEBC24-9B08-4D3A-AF6B-BC5EDCE3DB19}" srcOrd="4" destOrd="0" presId="urn:microsoft.com/office/officeart/2016/7/layout/RoundedRectangleTimeline"/>
    <dgm:cxn modelId="{9A03B4C5-2EDA-4C17-8E0D-31E731611990}" type="presParOf" srcId="{34E6689E-5A29-4FDB-BA44-9C2F3E0FDE9E}" destId="{2EC2EDB2-BE18-4393-8B98-E269616A8554}" srcOrd="1" destOrd="0" presId="urn:microsoft.com/office/officeart/2016/7/layout/RoundedRectangleTimeline"/>
    <dgm:cxn modelId="{36D91FB2-8EEE-4952-ACE9-349AC991CFF3}" type="presParOf" srcId="{34E6689E-5A29-4FDB-BA44-9C2F3E0FDE9E}" destId="{870EEFD4-1147-4333-8CBC-8C7ED935F6F9}" srcOrd="2" destOrd="0" presId="urn:microsoft.com/office/officeart/2016/7/layout/RoundedRectangleTimeline"/>
    <dgm:cxn modelId="{C7CBCA19-EEC5-4F43-AA0F-E2F670537963}" type="presParOf" srcId="{870EEFD4-1147-4333-8CBC-8C7ED935F6F9}" destId="{DF5C8097-8E2B-494D-8744-39802DCAD952}" srcOrd="0" destOrd="0" presId="urn:microsoft.com/office/officeart/2016/7/layout/RoundedRectangleTimeline"/>
    <dgm:cxn modelId="{AFB29452-C2DA-4432-8BCE-8DAE4EA2C07D}" type="presParOf" srcId="{870EEFD4-1147-4333-8CBC-8C7ED935F6F9}" destId="{57AC90CE-C63B-4AE2-89AB-7A6EBD46843F}" srcOrd="1" destOrd="0" presId="urn:microsoft.com/office/officeart/2016/7/layout/RoundedRectangleTimeline"/>
    <dgm:cxn modelId="{C6646CD7-F79D-4E0F-A1D7-D44F26EB3126}" type="presParOf" srcId="{870EEFD4-1147-4333-8CBC-8C7ED935F6F9}" destId="{65390383-E443-48E7-9FB2-88F493E58AAA}" srcOrd="2" destOrd="0" presId="urn:microsoft.com/office/officeart/2016/7/layout/RoundedRectangleTimeline"/>
    <dgm:cxn modelId="{1E3289B8-EB87-4B8C-BE99-CE38A653B801}" type="presParOf" srcId="{870EEFD4-1147-4333-8CBC-8C7ED935F6F9}" destId="{13EE9836-6CAA-4CAE-8E92-40EDCC652389}" srcOrd="3" destOrd="0" presId="urn:microsoft.com/office/officeart/2016/7/layout/RoundedRectangleTimeline"/>
    <dgm:cxn modelId="{8878F99F-CB29-4837-883E-309627E74267}" type="presParOf" srcId="{870EEFD4-1147-4333-8CBC-8C7ED935F6F9}" destId="{51AB2CCC-A5ED-4961-8FB0-FB4B18773CB5}" srcOrd="4" destOrd="0" presId="urn:microsoft.com/office/officeart/2016/7/layout/RoundedRectangleTimeline"/>
    <dgm:cxn modelId="{E8466643-D637-4ED5-A8E1-F749562D71EF}" type="presParOf" srcId="{34E6689E-5A29-4FDB-BA44-9C2F3E0FDE9E}" destId="{3BC1E133-4797-4448-9F16-E08653E08293}" srcOrd="3" destOrd="0" presId="urn:microsoft.com/office/officeart/2016/7/layout/RoundedRectangleTimeline"/>
    <dgm:cxn modelId="{8CD3F99E-56BB-4D29-B0DD-9ED8F13045ED}" type="presParOf" srcId="{34E6689E-5A29-4FDB-BA44-9C2F3E0FDE9E}" destId="{CA66D6BE-D5FE-426E-AB3E-FEC9660B4626}" srcOrd="4" destOrd="0" presId="urn:microsoft.com/office/officeart/2016/7/layout/RoundedRectangleTimeline"/>
    <dgm:cxn modelId="{A864616C-339A-4379-8B7E-2F735407C56C}" type="presParOf" srcId="{CA66D6BE-D5FE-426E-AB3E-FEC9660B4626}" destId="{4472D6E7-AFC7-4FF8-B95F-BCD649C563F3}" srcOrd="0" destOrd="0" presId="urn:microsoft.com/office/officeart/2016/7/layout/RoundedRectangleTimeline"/>
    <dgm:cxn modelId="{E9D7CE32-BFFC-43BF-8102-816C5B27A8BB}" type="presParOf" srcId="{CA66D6BE-D5FE-426E-AB3E-FEC9660B4626}" destId="{A27121AA-41F8-4069-B2EA-B0076BB8EA4E}" srcOrd="1" destOrd="0" presId="urn:microsoft.com/office/officeart/2016/7/layout/RoundedRectangleTimeline"/>
    <dgm:cxn modelId="{F5CE1861-FBA8-44E7-BBCC-A39781BE3B0E}" type="presParOf" srcId="{CA66D6BE-D5FE-426E-AB3E-FEC9660B4626}" destId="{2BA7E87C-2B11-403B-B6A8-245DF0C084D3}" srcOrd="2" destOrd="0" presId="urn:microsoft.com/office/officeart/2016/7/layout/RoundedRectangleTimeline"/>
    <dgm:cxn modelId="{F8884B0A-0D66-4304-BF2F-6FFCDAA34D47}" type="presParOf" srcId="{CA66D6BE-D5FE-426E-AB3E-FEC9660B4626}" destId="{30DBCC52-74ED-4B55-A793-0E0BA21CD757}" srcOrd="3" destOrd="0" presId="urn:microsoft.com/office/officeart/2016/7/layout/RoundedRectangleTimeline"/>
    <dgm:cxn modelId="{36ADF423-26F9-42F0-A26E-2DD2BAE92EE5}" type="presParOf" srcId="{CA66D6BE-D5FE-426E-AB3E-FEC9660B4626}" destId="{EBA08525-5C84-40C1-A3E1-CA4A96B86436}" srcOrd="4" destOrd="0" presId="urn:microsoft.com/office/officeart/2016/7/layout/RoundedRectangleTimeline"/>
    <dgm:cxn modelId="{00E2BD56-76D2-47DE-9C81-E34747C2D1CD}" type="presParOf" srcId="{34E6689E-5A29-4FDB-BA44-9C2F3E0FDE9E}" destId="{ECC4C0B6-EA59-4EDB-946E-FE932B4D900D}" srcOrd="5" destOrd="0" presId="urn:microsoft.com/office/officeart/2016/7/layout/RoundedRectangleTimeline"/>
    <dgm:cxn modelId="{A51BFFA8-57EB-4E50-BE83-8B0D70134DAF}" type="presParOf" srcId="{34E6689E-5A29-4FDB-BA44-9C2F3E0FDE9E}" destId="{29B432ED-2063-4694-A63D-4E383DC87076}" srcOrd="6" destOrd="0" presId="urn:microsoft.com/office/officeart/2016/7/layout/RoundedRectangleTimeline"/>
    <dgm:cxn modelId="{77BD39FC-14F5-40F6-A8F6-18F8D89DF1A2}" type="presParOf" srcId="{29B432ED-2063-4694-A63D-4E383DC87076}" destId="{7D2E7751-FE23-4925-B9FA-B0DDA56E88CA}" srcOrd="0" destOrd="0" presId="urn:microsoft.com/office/officeart/2016/7/layout/RoundedRectangleTimeline"/>
    <dgm:cxn modelId="{68E32325-7881-4FE0-9C20-3159512A8227}" type="presParOf" srcId="{29B432ED-2063-4694-A63D-4E383DC87076}" destId="{96C8C72E-F191-42EB-9012-D8B77DD5CC1E}" srcOrd="1" destOrd="0" presId="urn:microsoft.com/office/officeart/2016/7/layout/RoundedRectangleTimeline"/>
    <dgm:cxn modelId="{86EF62FA-6B30-48BE-8D50-72FF4F04A75B}" type="presParOf" srcId="{29B432ED-2063-4694-A63D-4E383DC87076}" destId="{AA063EF3-AE96-4866-B8CD-37FF464317D1}" srcOrd="2" destOrd="0" presId="urn:microsoft.com/office/officeart/2016/7/layout/RoundedRectangleTimeline"/>
    <dgm:cxn modelId="{1D0E17A2-EE6F-4E1B-A378-1E6CF55EFD06}" type="presParOf" srcId="{29B432ED-2063-4694-A63D-4E383DC87076}" destId="{A1FD27B6-B7A2-4C3B-96FC-2DA5D674B85E}" srcOrd="3" destOrd="0" presId="urn:microsoft.com/office/officeart/2016/7/layout/RoundedRectangleTimeline"/>
    <dgm:cxn modelId="{517AB672-0F8A-44FD-A03C-8D830C15C113}" type="presParOf" srcId="{29B432ED-2063-4694-A63D-4E383DC87076}" destId="{DFF879C2-E09A-4A09-8980-AF6B40832692}" srcOrd="4" destOrd="0" presId="urn:microsoft.com/office/officeart/2016/7/layout/RoundedRectangleTimeline"/>
    <dgm:cxn modelId="{243D8651-2ED9-4F5F-BD2D-56462F61DD1D}" type="presParOf" srcId="{34E6689E-5A29-4FDB-BA44-9C2F3E0FDE9E}" destId="{A486189A-3540-4A5D-9E48-1B0FE48AF3DC}" srcOrd="7" destOrd="0" presId="urn:microsoft.com/office/officeart/2016/7/layout/RoundedRectangleTimeline"/>
    <dgm:cxn modelId="{5A5EAE30-024D-4F3E-8847-F78F1ABC9294}" type="presParOf" srcId="{34E6689E-5A29-4FDB-BA44-9C2F3E0FDE9E}" destId="{7DD167FA-5310-4486-8252-B1C909BA1BBA}" srcOrd="8" destOrd="0" presId="urn:microsoft.com/office/officeart/2016/7/layout/RoundedRectangleTimeline"/>
    <dgm:cxn modelId="{B4E85261-88A9-4854-9D2F-C6D70AE46B45}" type="presParOf" srcId="{7DD167FA-5310-4486-8252-B1C909BA1BBA}" destId="{0B11759A-909D-40A4-BFD3-1882F0B070B8}" srcOrd="0" destOrd="0" presId="urn:microsoft.com/office/officeart/2016/7/layout/RoundedRectangleTimeline"/>
    <dgm:cxn modelId="{DDB833D7-CBA8-4FAE-BB2A-DB3602F94E13}" type="presParOf" srcId="{7DD167FA-5310-4486-8252-B1C909BA1BBA}" destId="{0EB2A6D7-9E7D-4E18-9A12-7CD2B6DACA31}" srcOrd="1" destOrd="0" presId="urn:microsoft.com/office/officeart/2016/7/layout/RoundedRectangleTimeline"/>
    <dgm:cxn modelId="{E6140297-DF64-4594-81CA-2FAED74296D2}" type="presParOf" srcId="{7DD167FA-5310-4486-8252-B1C909BA1BBA}" destId="{37F0BEF1-603E-42F7-B569-A2823EFFA764}" srcOrd="2" destOrd="0" presId="urn:microsoft.com/office/officeart/2016/7/layout/RoundedRectangleTimeline"/>
    <dgm:cxn modelId="{A227333C-4B7A-4880-9EA3-9C7706A36592}" type="presParOf" srcId="{7DD167FA-5310-4486-8252-B1C909BA1BBA}" destId="{41DE7154-B97C-4F00-9A4A-BC66FF919093}" srcOrd="3" destOrd="0" presId="urn:microsoft.com/office/officeart/2016/7/layout/RoundedRectangleTimeline"/>
    <dgm:cxn modelId="{A24656ED-C316-4B97-AD92-9EC46F28C903}" type="presParOf" srcId="{7DD167FA-5310-4486-8252-B1C909BA1BBA}" destId="{AA119FFF-1F4F-49BB-8BA3-C3D0E47CA009}" srcOrd="4" destOrd="0" presId="urn:microsoft.com/office/officeart/2016/7/layout/RoundedRectangleTimeline"/>
    <dgm:cxn modelId="{59A6E42E-F954-4E26-A559-221C766162B6}" type="presParOf" srcId="{34E6689E-5A29-4FDB-BA44-9C2F3E0FDE9E}" destId="{E314B243-C7CE-4400-BC0D-5EED9C750068}" srcOrd="9" destOrd="0" presId="urn:microsoft.com/office/officeart/2016/7/layout/RoundedRectangleTimeline"/>
    <dgm:cxn modelId="{D9C09AD0-0A90-48B7-BFC9-78EB3B299216}" type="presParOf" srcId="{34E6689E-5A29-4FDB-BA44-9C2F3E0FDE9E}" destId="{6A1E24AE-F943-47EA-A552-0B017F48E372}" srcOrd="10" destOrd="0" presId="urn:microsoft.com/office/officeart/2016/7/layout/RoundedRectangleTimeline"/>
    <dgm:cxn modelId="{FF196FD6-4AFC-4228-B424-2458A4F0B9D9}" type="presParOf" srcId="{6A1E24AE-F943-47EA-A552-0B017F48E372}" destId="{AC8A6452-DD6B-4A25-B41C-733283B8887A}" srcOrd="0" destOrd="0" presId="urn:microsoft.com/office/officeart/2016/7/layout/RoundedRectangleTimeline"/>
    <dgm:cxn modelId="{59E90244-26FD-4F02-AB7B-D6619A78DAEE}" type="presParOf" srcId="{6A1E24AE-F943-47EA-A552-0B017F48E372}" destId="{165F61D7-36B3-43E4-86E9-BCBAE43CD32A}" srcOrd="1" destOrd="0" presId="urn:microsoft.com/office/officeart/2016/7/layout/RoundedRectangleTimeline"/>
    <dgm:cxn modelId="{4CD10D7C-2285-491B-B1C9-F93DDE3127FF}" type="presParOf" srcId="{6A1E24AE-F943-47EA-A552-0B017F48E372}" destId="{3E8C2984-D832-4DA4-B04B-763580E69C11}" srcOrd="2" destOrd="0" presId="urn:microsoft.com/office/officeart/2016/7/layout/RoundedRectangleTimeline"/>
    <dgm:cxn modelId="{AA57A50D-99D1-4238-8093-7059667CF53A}" type="presParOf" srcId="{6A1E24AE-F943-47EA-A552-0B017F48E372}" destId="{E1BEABB2-8A39-4D13-9456-7691E0CDCF1E}" srcOrd="3" destOrd="0" presId="urn:microsoft.com/office/officeart/2016/7/layout/RoundedRectangleTimeline"/>
    <dgm:cxn modelId="{5BC5FBE9-02C2-42D3-A0B4-C5D17D435CB9}" type="presParOf" srcId="{6A1E24AE-F943-47EA-A552-0B017F48E372}" destId="{C377E085-0B9E-4C0F-8F69-06119FE47014}" srcOrd="4" destOrd="0" presId="urn:microsoft.com/office/officeart/2016/7/layout/RoundedRectangleTimeline"/>
    <dgm:cxn modelId="{685B1728-C801-4073-9981-29ED9D53C5ED}" type="presParOf" srcId="{34E6689E-5A29-4FDB-BA44-9C2F3E0FDE9E}" destId="{9F836440-159A-4063-A254-1B86C8E860E5}" srcOrd="11" destOrd="0" presId="urn:microsoft.com/office/officeart/2016/7/layout/RoundedRectangleTimeline"/>
    <dgm:cxn modelId="{0BE43617-FA65-40DC-829C-9026C222E93A}" type="presParOf" srcId="{34E6689E-5A29-4FDB-BA44-9C2F3E0FDE9E}" destId="{DA1FACA5-0CB0-4EC8-8DD7-7F1BB3FF6824}" srcOrd="12" destOrd="0" presId="urn:microsoft.com/office/officeart/2016/7/layout/RoundedRectangleTimeline"/>
    <dgm:cxn modelId="{565D4F18-57BD-4B89-BEE7-495581597441}" type="presParOf" srcId="{DA1FACA5-0CB0-4EC8-8DD7-7F1BB3FF6824}" destId="{8F0146B2-284B-428E-821B-74E07D0BCCC8}" srcOrd="0" destOrd="0" presId="urn:microsoft.com/office/officeart/2016/7/layout/RoundedRectangleTimeline"/>
    <dgm:cxn modelId="{B5B8CD86-850E-4DB9-95EA-86E7E608C9BE}" type="presParOf" srcId="{DA1FACA5-0CB0-4EC8-8DD7-7F1BB3FF6824}" destId="{0A389F82-B216-4919-82E4-C32DFF19E129}" srcOrd="1" destOrd="0" presId="urn:microsoft.com/office/officeart/2016/7/layout/RoundedRectangleTimeline"/>
    <dgm:cxn modelId="{747584F5-4132-42BD-BDCD-8605525ABD01}" type="presParOf" srcId="{DA1FACA5-0CB0-4EC8-8DD7-7F1BB3FF6824}" destId="{BF588DC6-BADF-411C-89EC-8580C6BD8E11}" srcOrd="2" destOrd="0" presId="urn:microsoft.com/office/officeart/2016/7/layout/RoundedRectangleTimeline"/>
    <dgm:cxn modelId="{EBE88F12-73C9-4F8B-B3F0-695569906628}" type="presParOf" srcId="{DA1FACA5-0CB0-4EC8-8DD7-7F1BB3FF6824}" destId="{32810E6F-0EC3-4781-A176-46936FE8952A}" srcOrd="3" destOrd="0" presId="urn:microsoft.com/office/officeart/2016/7/layout/RoundedRectangleTimeline"/>
    <dgm:cxn modelId="{D06333BE-21BF-4837-9E7F-32BA5266BEF0}" type="presParOf" srcId="{DA1FACA5-0CB0-4EC8-8DD7-7F1BB3FF6824}" destId="{81EA0765-523A-41B7-B349-075E55E2569C}" srcOrd="4" destOrd="0" presId="urn:microsoft.com/office/officeart/2016/7/layout/RoundedRectangleTimeline"/>
    <dgm:cxn modelId="{1265704E-44DB-41DE-BA8F-16D5DD82C55B}" type="presParOf" srcId="{34E6689E-5A29-4FDB-BA44-9C2F3E0FDE9E}" destId="{3FA1A50E-7CC3-409A-BF5E-EA02C98B775C}" srcOrd="13" destOrd="0" presId="urn:microsoft.com/office/officeart/2016/7/layout/RoundedRectangleTimeline"/>
    <dgm:cxn modelId="{717FC938-D312-401A-84A9-3FAF35974A16}" type="presParOf" srcId="{34E6689E-5A29-4FDB-BA44-9C2F3E0FDE9E}" destId="{505953C9-9C6F-46AC-9E34-7C4546AE2E63}" srcOrd="14" destOrd="0" presId="urn:microsoft.com/office/officeart/2016/7/layout/RoundedRectangleTimeline"/>
    <dgm:cxn modelId="{96DBD062-D7E4-4F3C-BAFF-F2FED761DFD6}" type="presParOf" srcId="{505953C9-9C6F-46AC-9E34-7C4546AE2E63}" destId="{9ED7A69A-7F37-4315-A985-EEFEA6AE198E}" srcOrd="0" destOrd="0" presId="urn:microsoft.com/office/officeart/2016/7/layout/RoundedRectangleTimeline"/>
    <dgm:cxn modelId="{3C9FA98C-EEE0-451F-9379-EC09CFD4BA5D}" type="presParOf" srcId="{505953C9-9C6F-46AC-9E34-7C4546AE2E63}" destId="{D8B5DE15-745C-4959-8F96-838159C9436B}" srcOrd="1" destOrd="0" presId="urn:microsoft.com/office/officeart/2016/7/layout/RoundedRectangleTimeline"/>
    <dgm:cxn modelId="{66B75352-AEB9-46C9-88FA-9678F4B6BD72}" type="presParOf" srcId="{505953C9-9C6F-46AC-9E34-7C4546AE2E63}" destId="{66DD271E-07B3-47E0-99E3-6DAABCB72816}" srcOrd="2" destOrd="0" presId="urn:microsoft.com/office/officeart/2016/7/layout/RoundedRectangleTimeline"/>
    <dgm:cxn modelId="{D3E16D58-4BDA-460B-933F-B3B4DDB1D22A}" type="presParOf" srcId="{505953C9-9C6F-46AC-9E34-7C4546AE2E63}" destId="{277CA547-9170-40B5-9527-47AAD3DCBDD2}" srcOrd="3" destOrd="0" presId="urn:microsoft.com/office/officeart/2016/7/layout/RoundedRectangleTimeline"/>
    <dgm:cxn modelId="{8CCADEAD-0521-419C-BA6F-4C4A6E84A55F}" type="presParOf" srcId="{505953C9-9C6F-46AC-9E34-7C4546AE2E63}" destId="{A09E52D9-B00E-4996-85E4-09537D78CE0E}" srcOrd="4" destOrd="0" presId="urn:microsoft.com/office/officeart/2016/7/layout/RoundedRectangle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D9CECA-71F5-4B38-A184-A78FCDADE1B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F10FD24-7D8C-455B-A2AC-C5B773EEE9BE}">
      <dgm:prSet custT="1"/>
      <dgm:spPr/>
      <dgm:t>
        <a:bodyPr/>
        <a:lstStyle/>
        <a:p>
          <a:r>
            <a:rPr lang="en-US" sz="1800" b="1" dirty="0"/>
            <a:t>Planning</a:t>
          </a:r>
          <a:r>
            <a:rPr lang="en-US" sz="1800" dirty="0"/>
            <a:t> – plan for who is likely to be in your building/facility and how to help them evacuate. Patient info, critical documents, supporting patient care</a:t>
          </a:r>
        </a:p>
      </dgm:t>
    </dgm:pt>
    <dgm:pt modelId="{FD0EC251-F0B0-42C1-A504-8E6FE345F70E}" type="parTrans" cxnId="{91D297CB-D129-435E-9570-9524183543C1}">
      <dgm:prSet/>
      <dgm:spPr/>
      <dgm:t>
        <a:bodyPr/>
        <a:lstStyle/>
        <a:p>
          <a:endParaRPr lang="en-US"/>
        </a:p>
      </dgm:t>
    </dgm:pt>
    <dgm:pt modelId="{F173018E-57E8-472D-A866-4F6C2639B574}" type="sibTrans" cxnId="{91D297CB-D129-435E-9570-9524183543C1}">
      <dgm:prSet/>
      <dgm:spPr/>
      <dgm:t>
        <a:bodyPr/>
        <a:lstStyle/>
        <a:p>
          <a:endParaRPr lang="en-US"/>
        </a:p>
      </dgm:t>
    </dgm:pt>
    <dgm:pt modelId="{A6373652-E75F-461F-9957-9C7E2B7CC8CA}">
      <dgm:prSet custT="1"/>
      <dgm:spPr/>
      <dgm:t>
        <a:bodyPr/>
        <a:lstStyle/>
        <a:p>
          <a:r>
            <a:rPr lang="en-US" sz="1800" b="1" dirty="0"/>
            <a:t>Coordinating</a:t>
          </a:r>
          <a:r>
            <a:rPr lang="en-US" sz="1800" dirty="0"/>
            <a:t> – understand how response works in your community and where you plug-in.  Who are the response agencies, current meetings, resources</a:t>
          </a:r>
        </a:p>
      </dgm:t>
    </dgm:pt>
    <dgm:pt modelId="{126F6135-BE85-48D7-88DB-312BBE27D9F1}" type="parTrans" cxnId="{3026D125-44F3-457F-8328-C6F552D22EDE}">
      <dgm:prSet/>
      <dgm:spPr/>
      <dgm:t>
        <a:bodyPr/>
        <a:lstStyle/>
        <a:p>
          <a:endParaRPr lang="en-US"/>
        </a:p>
      </dgm:t>
    </dgm:pt>
    <dgm:pt modelId="{297D76A4-BFDE-47E4-AE0D-C26D67363464}" type="sibTrans" cxnId="{3026D125-44F3-457F-8328-C6F552D22EDE}">
      <dgm:prSet/>
      <dgm:spPr/>
      <dgm:t>
        <a:bodyPr/>
        <a:lstStyle/>
        <a:p>
          <a:endParaRPr lang="en-US"/>
        </a:p>
      </dgm:t>
    </dgm:pt>
    <dgm:pt modelId="{943BFF24-C79D-4B07-B210-392C5C388A5D}">
      <dgm:prSet custT="1"/>
      <dgm:spPr/>
      <dgm:t>
        <a:bodyPr/>
        <a:lstStyle/>
        <a:p>
          <a:r>
            <a:rPr lang="en-US" sz="1800" b="1" dirty="0"/>
            <a:t>Tracking</a:t>
          </a:r>
          <a:r>
            <a:rPr lang="en-US" sz="1800" dirty="0"/>
            <a:t> – WATrac is one solution (figure out what works for you if you aren’t in healthcare)</a:t>
          </a:r>
        </a:p>
      </dgm:t>
    </dgm:pt>
    <dgm:pt modelId="{73D9EF73-66FD-4397-93B7-6EB7B534E54B}" type="parTrans" cxnId="{AC6AE69E-2AE8-4718-B5D5-5D494E72253C}">
      <dgm:prSet/>
      <dgm:spPr/>
      <dgm:t>
        <a:bodyPr/>
        <a:lstStyle/>
        <a:p>
          <a:endParaRPr lang="en-US"/>
        </a:p>
      </dgm:t>
    </dgm:pt>
    <dgm:pt modelId="{11798239-8448-4475-AE70-05D2491393BE}" type="sibTrans" cxnId="{AC6AE69E-2AE8-4718-B5D5-5D494E72253C}">
      <dgm:prSet/>
      <dgm:spPr/>
      <dgm:t>
        <a:bodyPr/>
        <a:lstStyle/>
        <a:p>
          <a:endParaRPr lang="en-US"/>
        </a:p>
      </dgm:t>
    </dgm:pt>
    <dgm:pt modelId="{8D6FE8C1-8D44-43FD-BE12-A647D556E697}">
      <dgm:prSet custT="1"/>
      <dgm:spPr/>
      <dgm:t>
        <a:bodyPr/>
        <a:lstStyle/>
        <a:p>
          <a:r>
            <a:rPr lang="en-US" sz="1800" b="1" dirty="0"/>
            <a:t>In total, there were 77 displaced patients requiring various levels of care, all of which were successfully transferred to appropriate facilities and/or discharged home where possible. 11 Long Term Care Facilities supported relocation and received patients from MHR, alongside numerous response partners who rapidly came to the aid of this facility and community by offering resources, staff, and expertise. </a:t>
          </a:r>
          <a:endParaRPr lang="en-US" sz="1800" dirty="0"/>
        </a:p>
      </dgm:t>
    </dgm:pt>
    <dgm:pt modelId="{BAEAAD3D-CF54-467E-9377-1441E02D9EF4}" type="parTrans" cxnId="{8D007725-FACD-484D-A7EE-493957468AA1}">
      <dgm:prSet/>
      <dgm:spPr/>
      <dgm:t>
        <a:bodyPr/>
        <a:lstStyle/>
        <a:p>
          <a:endParaRPr lang="en-US"/>
        </a:p>
      </dgm:t>
    </dgm:pt>
    <dgm:pt modelId="{BFA3F181-E8FE-4DD7-8967-6B4623949959}" type="sibTrans" cxnId="{8D007725-FACD-484D-A7EE-493957468AA1}">
      <dgm:prSet/>
      <dgm:spPr/>
      <dgm:t>
        <a:bodyPr/>
        <a:lstStyle/>
        <a:p>
          <a:endParaRPr lang="en-US"/>
        </a:p>
      </dgm:t>
    </dgm:pt>
    <dgm:pt modelId="{54240AB1-8B6E-4238-8579-9D05DE8C3FF1}" type="pres">
      <dgm:prSet presAssocID="{29D9CECA-71F5-4B38-A184-A78FCDADE1BC}" presName="vert0" presStyleCnt="0">
        <dgm:presLayoutVars>
          <dgm:dir/>
          <dgm:animOne val="branch"/>
          <dgm:animLvl val="lvl"/>
        </dgm:presLayoutVars>
      </dgm:prSet>
      <dgm:spPr/>
    </dgm:pt>
    <dgm:pt modelId="{E203B604-399C-4591-83F6-CE283FF80716}" type="pres">
      <dgm:prSet presAssocID="{EF10FD24-7D8C-455B-A2AC-C5B773EEE9BE}" presName="thickLine" presStyleLbl="alignNode1" presStyleIdx="0" presStyleCnt="4"/>
      <dgm:spPr/>
    </dgm:pt>
    <dgm:pt modelId="{C6E05D9B-9903-41CC-B0B6-FC228C96225C}" type="pres">
      <dgm:prSet presAssocID="{EF10FD24-7D8C-455B-A2AC-C5B773EEE9BE}" presName="horz1" presStyleCnt="0"/>
      <dgm:spPr/>
    </dgm:pt>
    <dgm:pt modelId="{85F8C927-7F3E-49D9-9CE8-F7BF5C1C9C55}" type="pres">
      <dgm:prSet presAssocID="{EF10FD24-7D8C-455B-A2AC-C5B773EEE9BE}" presName="tx1" presStyleLbl="revTx" presStyleIdx="0" presStyleCnt="4"/>
      <dgm:spPr/>
    </dgm:pt>
    <dgm:pt modelId="{5158F949-FB27-47C3-8278-9F5553723BF1}" type="pres">
      <dgm:prSet presAssocID="{EF10FD24-7D8C-455B-A2AC-C5B773EEE9BE}" presName="vert1" presStyleCnt="0"/>
      <dgm:spPr/>
    </dgm:pt>
    <dgm:pt modelId="{70B8B81F-C123-4313-B8E3-2E9E308DB023}" type="pres">
      <dgm:prSet presAssocID="{A6373652-E75F-461F-9957-9C7E2B7CC8CA}" presName="thickLine" presStyleLbl="alignNode1" presStyleIdx="1" presStyleCnt="4"/>
      <dgm:spPr/>
    </dgm:pt>
    <dgm:pt modelId="{ABB78A68-83E1-4BC4-92A3-940839CC22A6}" type="pres">
      <dgm:prSet presAssocID="{A6373652-E75F-461F-9957-9C7E2B7CC8CA}" presName="horz1" presStyleCnt="0"/>
      <dgm:spPr/>
    </dgm:pt>
    <dgm:pt modelId="{F2AEA31E-9225-4D8E-BDF1-25717D05E32F}" type="pres">
      <dgm:prSet presAssocID="{A6373652-E75F-461F-9957-9C7E2B7CC8CA}" presName="tx1" presStyleLbl="revTx" presStyleIdx="1" presStyleCnt="4"/>
      <dgm:spPr/>
    </dgm:pt>
    <dgm:pt modelId="{C26439BB-436C-44E6-830B-0C648FB0A673}" type="pres">
      <dgm:prSet presAssocID="{A6373652-E75F-461F-9957-9C7E2B7CC8CA}" presName="vert1" presStyleCnt="0"/>
      <dgm:spPr/>
    </dgm:pt>
    <dgm:pt modelId="{7AE3A0D8-729E-4251-845B-2C6BEC9C68E1}" type="pres">
      <dgm:prSet presAssocID="{943BFF24-C79D-4B07-B210-392C5C388A5D}" presName="thickLine" presStyleLbl="alignNode1" presStyleIdx="2" presStyleCnt="4"/>
      <dgm:spPr/>
    </dgm:pt>
    <dgm:pt modelId="{66A0F8D9-4236-4A8F-A708-72CF29D94741}" type="pres">
      <dgm:prSet presAssocID="{943BFF24-C79D-4B07-B210-392C5C388A5D}" presName="horz1" presStyleCnt="0"/>
      <dgm:spPr/>
    </dgm:pt>
    <dgm:pt modelId="{BF2BFA91-59E6-439E-A7AF-A388B014D6E1}" type="pres">
      <dgm:prSet presAssocID="{943BFF24-C79D-4B07-B210-392C5C388A5D}" presName="tx1" presStyleLbl="revTx" presStyleIdx="2" presStyleCnt="4"/>
      <dgm:spPr/>
    </dgm:pt>
    <dgm:pt modelId="{91F36051-F6A1-48BE-BDD6-FCF10A02CBC6}" type="pres">
      <dgm:prSet presAssocID="{943BFF24-C79D-4B07-B210-392C5C388A5D}" presName="vert1" presStyleCnt="0"/>
      <dgm:spPr/>
    </dgm:pt>
    <dgm:pt modelId="{34FF0217-A634-40FD-A5E7-1413A038D176}" type="pres">
      <dgm:prSet presAssocID="{8D6FE8C1-8D44-43FD-BE12-A647D556E697}" presName="thickLine" presStyleLbl="alignNode1" presStyleIdx="3" presStyleCnt="4" custLinFactNeighborY="-23852"/>
      <dgm:spPr/>
    </dgm:pt>
    <dgm:pt modelId="{42EB747F-5677-45BE-8CAD-C2ECB8DCEEF5}" type="pres">
      <dgm:prSet presAssocID="{8D6FE8C1-8D44-43FD-BE12-A647D556E697}" presName="horz1" presStyleCnt="0"/>
      <dgm:spPr/>
    </dgm:pt>
    <dgm:pt modelId="{5A8E307E-A018-4EB1-B9D4-522350BF3700}" type="pres">
      <dgm:prSet presAssocID="{8D6FE8C1-8D44-43FD-BE12-A647D556E697}" presName="tx1" presStyleLbl="revTx" presStyleIdx="3" presStyleCnt="4" custLinFactNeighborY="-15178"/>
      <dgm:spPr/>
    </dgm:pt>
    <dgm:pt modelId="{576D4D30-662C-4496-A579-AF4E725A595C}" type="pres">
      <dgm:prSet presAssocID="{8D6FE8C1-8D44-43FD-BE12-A647D556E697}" presName="vert1" presStyleCnt="0"/>
      <dgm:spPr/>
    </dgm:pt>
  </dgm:ptLst>
  <dgm:cxnLst>
    <dgm:cxn modelId="{6456AD06-87D7-4144-9D1B-42DA926EE6BB}" type="presOf" srcId="{A6373652-E75F-461F-9957-9C7E2B7CC8CA}" destId="{F2AEA31E-9225-4D8E-BDF1-25717D05E32F}" srcOrd="0" destOrd="0" presId="urn:microsoft.com/office/officeart/2008/layout/LinedList"/>
    <dgm:cxn modelId="{8D007725-FACD-484D-A7EE-493957468AA1}" srcId="{29D9CECA-71F5-4B38-A184-A78FCDADE1BC}" destId="{8D6FE8C1-8D44-43FD-BE12-A647D556E697}" srcOrd="3" destOrd="0" parTransId="{BAEAAD3D-CF54-467E-9377-1441E02D9EF4}" sibTransId="{BFA3F181-E8FE-4DD7-8967-6B4623949959}"/>
    <dgm:cxn modelId="{3026D125-44F3-457F-8328-C6F552D22EDE}" srcId="{29D9CECA-71F5-4B38-A184-A78FCDADE1BC}" destId="{A6373652-E75F-461F-9957-9C7E2B7CC8CA}" srcOrd="1" destOrd="0" parTransId="{126F6135-BE85-48D7-88DB-312BBE27D9F1}" sibTransId="{297D76A4-BFDE-47E4-AE0D-C26D67363464}"/>
    <dgm:cxn modelId="{BE6C083E-DF68-412E-ACCC-89B89C6D1F28}" type="presOf" srcId="{943BFF24-C79D-4B07-B210-392C5C388A5D}" destId="{BF2BFA91-59E6-439E-A7AF-A388B014D6E1}" srcOrd="0" destOrd="0" presId="urn:microsoft.com/office/officeart/2008/layout/LinedList"/>
    <dgm:cxn modelId="{8613FF70-BDA2-4C04-AD44-902AE57C2226}" type="presOf" srcId="{8D6FE8C1-8D44-43FD-BE12-A647D556E697}" destId="{5A8E307E-A018-4EB1-B9D4-522350BF3700}" srcOrd="0" destOrd="0" presId="urn:microsoft.com/office/officeart/2008/layout/LinedList"/>
    <dgm:cxn modelId="{BDFBA153-AA91-475B-BBFB-A28164EE4416}" type="presOf" srcId="{29D9CECA-71F5-4B38-A184-A78FCDADE1BC}" destId="{54240AB1-8B6E-4238-8579-9D05DE8C3FF1}" srcOrd="0" destOrd="0" presId="urn:microsoft.com/office/officeart/2008/layout/LinedList"/>
    <dgm:cxn modelId="{AC6AE69E-2AE8-4718-B5D5-5D494E72253C}" srcId="{29D9CECA-71F5-4B38-A184-A78FCDADE1BC}" destId="{943BFF24-C79D-4B07-B210-392C5C388A5D}" srcOrd="2" destOrd="0" parTransId="{73D9EF73-66FD-4397-93B7-6EB7B534E54B}" sibTransId="{11798239-8448-4475-AE70-05D2491393BE}"/>
    <dgm:cxn modelId="{F3D166A6-EAC3-4ED7-A11A-BBCC4E9D5CF9}" type="presOf" srcId="{EF10FD24-7D8C-455B-A2AC-C5B773EEE9BE}" destId="{85F8C927-7F3E-49D9-9CE8-F7BF5C1C9C55}" srcOrd="0" destOrd="0" presId="urn:microsoft.com/office/officeart/2008/layout/LinedList"/>
    <dgm:cxn modelId="{91D297CB-D129-435E-9570-9524183543C1}" srcId="{29D9CECA-71F5-4B38-A184-A78FCDADE1BC}" destId="{EF10FD24-7D8C-455B-A2AC-C5B773EEE9BE}" srcOrd="0" destOrd="0" parTransId="{FD0EC251-F0B0-42C1-A504-8E6FE345F70E}" sibTransId="{F173018E-57E8-472D-A866-4F6C2639B574}"/>
    <dgm:cxn modelId="{5B556116-422C-4ECE-9B74-70C5AD22EDA4}" type="presParOf" srcId="{54240AB1-8B6E-4238-8579-9D05DE8C3FF1}" destId="{E203B604-399C-4591-83F6-CE283FF80716}" srcOrd="0" destOrd="0" presId="urn:microsoft.com/office/officeart/2008/layout/LinedList"/>
    <dgm:cxn modelId="{5175754C-0BAD-4268-A6CF-D89A84D6674E}" type="presParOf" srcId="{54240AB1-8B6E-4238-8579-9D05DE8C3FF1}" destId="{C6E05D9B-9903-41CC-B0B6-FC228C96225C}" srcOrd="1" destOrd="0" presId="urn:microsoft.com/office/officeart/2008/layout/LinedList"/>
    <dgm:cxn modelId="{140FD2C3-C117-4A6B-BEF7-6234C8099822}" type="presParOf" srcId="{C6E05D9B-9903-41CC-B0B6-FC228C96225C}" destId="{85F8C927-7F3E-49D9-9CE8-F7BF5C1C9C55}" srcOrd="0" destOrd="0" presId="urn:microsoft.com/office/officeart/2008/layout/LinedList"/>
    <dgm:cxn modelId="{4953E218-8A41-4BF1-BBEC-A66EFBB4E46A}" type="presParOf" srcId="{C6E05D9B-9903-41CC-B0B6-FC228C96225C}" destId="{5158F949-FB27-47C3-8278-9F5553723BF1}" srcOrd="1" destOrd="0" presId="urn:microsoft.com/office/officeart/2008/layout/LinedList"/>
    <dgm:cxn modelId="{B8AA199C-3B4F-47F2-BAF1-879AC17C88BC}" type="presParOf" srcId="{54240AB1-8B6E-4238-8579-9D05DE8C3FF1}" destId="{70B8B81F-C123-4313-B8E3-2E9E308DB023}" srcOrd="2" destOrd="0" presId="urn:microsoft.com/office/officeart/2008/layout/LinedList"/>
    <dgm:cxn modelId="{F0574F3C-1D44-4377-9E0F-5CCAFAA041ED}" type="presParOf" srcId="{54240AB1-8B6E-4238-8579-9D05DE8C3FF1}" destId="{ABB78A68-83E1-4BC4-92A3-940839CC22A6}" srcOrd="3" destOrd="0" presId="urn:microsoft.com/office/officeart/2008/layout/LinedList"/>
    <dgm:cxn modelId="{C91B6BF1-F978-413C-B511-3B38A35BD9C8}" type="presParOf" srcId="{ABB78A68-83E1-4BC4-92A3-940839CC22A6}" destId="{F2AEA31E-9225-4D8E-BDF1-25717D05E32F}" srcOrd="0" destOrd="0" presId="urn:microsoft.com/office/officeart/2008/layout/LinedList"/>
    <dgm:cxn modelId="{6BBDE6F3-A29D-4BFF-A744-FC056A2218B6}" type="presParOf" srcId="{ABB78A68-83E1-4BC4-92A3-940839CC22A6}" destId="{C26439BB-436C-44E6-830B-0C648FB0A673}" srcOrd="1" destOrd="0" presId="urn:microsoft.com/office/officeart/2008/layout/LinedList"/>
    <dgm:cxn modelId="{4613891E-E84D-4CB2-A391-57B49E6F34B2}" type="presParOf" srcId="{54240AB1-8B6E-4238-8579-9D05DE8C3FF1}" destId="{7AE3A0D8-729E-4251-845B-2C6BEC9C68E1}" srcOrd="4" destOrd="0" presId="urn:microsoft.com/office/officeart/2008/layout/LinedList"/>
    <dgm:cxn modelId="{A5536BF5-6B06-473B-9D4A-BDD913907B35}" type="presParOf" srcId="{54240AB1-8B6E-4238-8579-9D05DE8C3FF1}" destId="{66A0F8D9-4236-4A8F-A708-72CF29D94741}" srcOrd="5" destOrd="0" presId="urn:microsoft.com/office/officeart/2008/layout/LinedList"/>
    <dgm:cxn modelId="{892EC072-D193-4D46-9F1C-958F5505E89A}" type="presParOf" srcId="{66A0F8D9-4236-4A8F-A708-72CF29D94741}" destId="{BF2BFA91-59E6-439E-A7AF-A388B014D6E1}" srcOrd="0" destOrd="0" presId="urn:microsoft.com/office/officeart/2008/layout/LinedList"/>
    <dgm:cxn modelId="{AAB1B55A-31DF-42B3-AE6D-C0853FCDA5CC}" type="presParOf" srcId="{66A0F8D9-4236-4A8F-A708-72CF29D94741}" destId="{91F36051-F6A1-48BE-BDD6-FCF10A02CBC6}" srcOrd="1" destOrd="0" presId="urn:microsoft.com/office/officeart/2008/layout/LinedList"/>
    <dgm:cxn modelId="{4DA72ABB-EDF3-4007-B6F5-E0DECA60B8DC}" type="presParOf" srcId="{54240AB1-8B6E-4238-8579-9D05DE8C3FF1}" destId="{34FF0217-A634-40FD-A5E7-1413A038D176}" srcOrd="6" destOrd="0" presId="urn:microsoft.com/office/officeart/2008/layout/LinedList"/>
    <dgm:cxn modelId="{0FEE1F95-2CE0-4544-B217-94540CD744F0}" type="presParOf" srcId="{54240AB1-8B6E-4238-8579-9D05DE8C3FF1}" destId="{42EB747F-5677-45BE-8CAD-C2ECB8DCEEF5}" srcOrd="7" destOrd="0" presId="urn:microsoft.com/office/officeart/2008/layout/LinedList"/>
    <dgm:cxn modelId="{251C3C32-6F09-45E7-A392-13B952FED050}" type="presParOf" srcId="{42EB747F-5677-45BE-8CAD-C2ECB8DCEEF5}" destId="{5A8E307E-A018-4EB1-B9D4-522350BF3700}" srcOrd="0" destOrd="0" presId="urn:microsoft.com/office/officeart/2008/layout/LinedList"/>
    <dgm:cxn modelId="{A6F7939C-00BC-46BE-93E6-F9BCA59FCDCE}" type="presParOf" srcId="{42EB747F-5677-45BE-8CAD-C2ECB8DCEEF5}" destId="{576D4D30-662C-4496-A579-AF4E725A595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7D6A9-5DEE-4892-9EFB-92C22EEAF177}">
      <dsp:nvSpPr>
        <dsp:cNvPr id="0" name=""/>
        <dsp:cNvSpPr/>
      </dsp:nvSpPr>
      <dsp:spPr>
        <a:xfrm rot="16200000">
          <a:off x="588393" y="2054190"/>
          <a:ext cx="511685" cy="100846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5:30 PM</a:t>
          </a:r>
        </a:p>
      </dsp:txBody>
      <dsp:txXfrm rot="5400000">
        <a:off x="364979" y="2327560"/>
        <a:ext cx="983491" cy="461729"/>
      </dsp:txXfrm>
    </dsp:sp>
    <dsp:sp modelId="{504AF3FA-CCA5-4710-9D95-5383602C34AB}">
      <dsp:nvSpPr>
        <dsp:cNvPr id="0" name=""/>
        <dsp:cNvSpPr/>
      </dsp:nvSpPr>
      <dsp:spPr>
        <a:xfrm>
          <a:off x="3844" y="0"/>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Fire broke out at Montesano Health and Rehab (MHR), with reports from the facility and area residents that smoke was coming from the building.</a:t>
          </a:r>
        </a:p>
      </dsp:txBody>
      <dsp:txXfrm>
        <a:off x="3844" y="0"/>
        <a:ext cx="1680782" cy="1790897"/>
      </dsp:txXfrm>
    </dsp:sp>
    <dsp:sp modelId="{CD0B68B5-BFBB-4986-A984-FD6C744D8CD9}">
      <dsp:nvSpPr>
        <dsp:cNvPr id="0" name=""/>
        <dsp:cNvSpPr/>
      </dsp:nvSpPr>
      <dsp:spPr>
        <a:xfrm>
          <a:off x="844235" y="1893234"/>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D3A6BE79-7E0B-42E6-B230-03B7595A8BB1}">
      <dsp:nvSpPr>
        <dsp:cNvPr id="0" name=""/>
        <dsp:cNvSpPr/>
      </dsp:nvSpPr>
      <dsp:spPr>
        <a:xfrm>
          <a:off x="793067" y="1790897"/>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C8097-8E2B-494D-8744-39802DCAD952}">
      <dsp:nvSpPr>
        <dsp:cNvPr id="0" name=""/>
        <dsp:cNvSpPr/>
      </dsp:nvSpPr>
      <dsp:spPr>
        <a:xfrm>
          <a:off x="1348470"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5:36 PM</a:t>
          </a:r>
        </a:p>
      </dsp:txBody>
      <dsp:txXfrm>
        <a:off x="1348470" y="2302582"/>
        <a:ext cx="1008469" cy="511685"/>
      </dsp:txXfrm>
    </dsp:sp>
    <dsp:sp modelId="{57AC90CE-C63B-4AE2-89AB-7A6EBD46843F}">
      <dsp:nvSpPr>
        <dsp:cNvPr id="0" name=""/>
        <dsp:cNvSpPr/>
      </dsp:nvSpPr>
      <dsp:spPr>
        <a:xfrm>
          <a:off x="1012314" y="3325952"/>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Fire Dept arrived on scene. Staff at the facility had already begun evacuating patients to a nearby parking lot away from the structure.</a:t>
          </a:r>
        </a:p>
      </dsp:txBody>
      <dsp:txXfrm>
        <a:off x="1012314" y="3325952"/>
        <a:ext cx="1680782" cy="1790897"/>
      </dsp:txXfrm>
    </dsp:sp>
    <dsp:sp modelId="{65390383-E443-48E7-9FB2-88F493E58AAA}">
      <dsp:nvSpPr>
        <dsp:cNvPr id="0" name=""/>
        <dsp:cNvSpPr/>
      </dsp:nvSpPr>
      <dsp:spPr>
        <a:xfrm>
          <a:off x="1852705" y="2814267"/>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13EE9836-6CAA-4CAE-8E92-40EDCC652389}">
      <dsp:nvSpPr>
        <dsp:cNvPr id="0" name=""/>
        <dsp:cNvSpPr/>
      </dsp:nvSpPr>
      <dsp:spPr>
        <a:xfrm>
          <a:off x="1801537" y="3223615"/>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72D6E7-AFC7-4FF8-B95F-BCD649C563F3}">
      <dsp:nvSpPr>
        <dsp:cNvPr id="0" name=""/>
        <dsp:cNvSpPr/>
      </dsp:nvSpPr>
      <dsp:spPr>
        <a:xfrm>
          <a:off x="2356940"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6:16 PM</a:t>
          </a:r>
        </a:p>
      </dsp:txBody>
      <dsp:txXfrm>
        <a:off x="2356940" y="2302582"/>
        <a:ext cx="1008469" cy="511685"/>
      </dsp:txXfrm>
    </dsp:sp>
    <dsp:sp modelId="{A27121AA-41F8-4069-B2EA-B0076BB8EA4E}">
      <dsp:nvSpPr>
        <dsp:cNvPr id="0" name=""/>
        <dsp:cNvSpPr/>
      </dsp:nvSpPr>
      <dsp:spPr>
        <a:xfrm>
          <a:off x="2020783" y="0"/>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Administrator from MHR called the NWHRN Duty Officer to advise of the situation, alerting to a full evacuation and requesting support for patient relocation and logistics support for water, food, and portable oxygen.</a:t>
          </a:r>
        </a:p>
      </dsp:txBody>
      <dsp:txXfrm>
        <a:off x="2020783" y="0"/>
        <a:ext cx="1680782" cy="1790897"/>
      </dsp:txXfrm>
    </dsp:sp>
    <dsp:sp modelId="{2BA7E87C-2B11-403B-B6A8-245DF0C084D3}">
      <dsp:nvSpPr>
        <dsp:cNvPr id="0" name=""/>
        <dsp:cNvSpPr/>
      </dsp:nvSpPr>
      <dsp:spPr>
        <a:xfrm>
          <a:off x="2861175" y="1893234"/>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0DBCC52-74ED-4B55-A793-0E0BA21CD757}">
      <dsp:nvSpPr>
        <dsp:cNvPr id="0" name=""/>
        <dsp:cNvSpPr/>
      </dsp:nvSpPr>
      <dsp:spPr>
        <a:xfrm>
          <a:off x="2810006" y="1790897"/>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2E7751-FE23-4925-B9FA-B0DDA56E88CA}">
      <dsp:nvSpPr>
        <dsp:cNvPr id="0" name=""/>
        <dsp:cNvSpPr/>
      </dsp:nvSpPr>
      <dsp:spPr>
        <a:xfrm>
          <a:off x="3365410"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6:20 PM</a:t>
          </a:r>
        </a:p>
      </dsp:txBody>
      <dsp:txXfrm>
        <a:off x="3365410" y="2302582"/>
        <a:ext cx="1008469" cy="511685"/>
      </dsp:txXfrm>
    </dsp:sp>
    <dsp:sp modelId="{96C8C72E-F191-42EB-9012-D8B77DD5CC1E}">
      <dsp:nvSpPr>
        <dsp:cNvPr id="0" name=""/>
        <dsp:cNvSpPr/>
      </dsp:nvSpPr>
      <dsp:spPr>
        <a:xfrm>
          <a:off x="3029253" y="3325952"/>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Additional outreach began to the broader healthcare response partners and supporting agencies (Emergency Management, Central Region Fire Defense, Leading Age, etc.)</a:t>
          </a:r>
        </a:p>
      </dsp:txBody>
      <dsp:txXfrm>
        <a:off x="3029253" y="3325952"/>
        <a:ext cx="1680782" cy="1790897"/>
      </dsp:txXfrm>
    </dsp:sp>
    <dsp:sp modelId="{AA063EF3-AE96-4866-B8CD-37FF464317D1}">
      <dsp:nvSpPr>
        <dsp:cNvPr id="0" name=""/>
        <dsp:cNvSpPr/>
      </dsp:nvSpPr>
      <dsp:spPr>
        <a:xfrm>
          <a:off x="3869645" y="2814267"/>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A1FD27B6-B7A2-4C3B-96FC-2DA5D674B85E}">
      <dsp:nvSpPr>
        <dsp:cNvPr id="0" name=""/>
        <dsp:cNvSpPr/>
      </dsp:nvSpPr>
      <dsp:spPr>
        <a:xfrm>
          <a:off x="3818476" y="3223615"/>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1759A-909D-40A4-BFD3-1882F0B070B8}">
      <dsp:nvSpPr>
        <dsp:cNvPr id="0" name=""/>
        <dsp:cNvSpPr/>
      </dsp:nvSpPr>
      <dsp:spPr>
        <a:xfrm>
          <a:off x="4373880"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7:21 PM</a:t>
          </a:r>
        </a:p>
      </dsp:txBody>
      <dsp:txXfrm>
        <a:off x="4373880" y="2302582"/>
        <a:ext cx="1008469" cy="511685"/>
      </dsp:txXfrm>
    </dsp:sp>
    <dsp:sp modelId="{0EB2A6D7-9E7D-4E18-9A12-7CD2B6DACA31}">
      <dsp:nvSpPr>
        <dsp:cNvPr id="0" name=""/>
        <dsp:cNvSpPr/>
      </dsp:nvSpPr>
      <dsp:spPr>
        <a:xfrm>
          <a:off x="4037723" y="0"/>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dirty="0"/>
            <a:t>Local Disaster Medical Control Center was alerted and a plan for Teams Virtual EOC.</a:t>
          </a:r>
        </a:p>
      </dsp:txBody>
      <dsp:txXfrm>
        <a:off x="4037723" y="0"/>
        <a:ext cx="1680782" cy="1790897"/>
      </dsp:txXfrm>
    </dsp:sp>
    <dsp:sp modelId="{37F0BEF1-603E-42F7-B569-A2823EFFA764}">
      <dsp:nvSpPr>
        <dsp:cNvPr id="0" name=""/>
        <dsp:cNvSpPr/>
      </dsp:nvSpPr>
      <dsp:spPr>
        <a:xfrm>
          <a:off x="4878114" y="1893234"/>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41DE7154-B97C-4F00-9A4A-BC66FF919093}">
      <dsp:nvSpPr>
        <dsp:cNvPr id="0" name=""/>
        <dsp:cNvSpPr/>
      </dsp:nvSpPr>
      <dsp:spPr>
        <a:xfrm>
          <a:off x="4826946" y="1790897"/>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A6452-DD6B-4A25-B41C-733283B8887A}">
      <dsp:nvSpPr>
        <dsp:cNvPr id="0" name=""/>
        <dsp:cNvSpPr/>
      </dsp:nvSpPr>
      <dsp:spPr>
        <a:xfrm>
          <a:off x="5382349"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8:00 PM</a:t>
          </a:r>
        </a:p>
      </dsp:txBody>
      <dsp:txXfrm>
        <a:off x="5382349" y="2302582"/>
        <a:ext cx="1008469" cy="511685"/>
      </dsp:txXfrm>
    </dsp:sp>
    <dsp:sp modelId="{165F61D7-36B3-43E4-86E9-BCBAE43CD32A}">
      <dsp:nvSpPr>
        <dsp:cNvPr id="0" name=""/>
        <dsp:cNvSpPr/>
      </dsp:nvSpPr>
      <dsp:spPr>
        <a:xfrm>
          <a:off x="5046193" y="3325952"/>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Virtual EOC was activated with multiple response locations and on-site personnel joining, along with numerous remote response partners.</a:t>
          </a:r>
        </a:p>
      </dsp:txBody>
      <dsp:txXfrm>
        <a:off x="5046193" y="3325952"/>
        <a:ext cx="1680782" cy="1790897"/>
      </dsp:txXfrm>
    </dsp:sp>
    <dsp:sp modelId="{3E8C2984-D832-4DA4-B04B-763580E69C11}">
      <dsp:nvSpPr>
        <dsp:cNvPr id="0" name=""/>
        <dsp:cNvSpPr/>
      </dsp:nvSpPr>
      <dsp:spPr>
        <a:xfrm>
          <a:off x="5886584" y="2814267"/>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1BEABB2-8A39-4D13-9456-7691E0CDCF1E}">
      <dsp:nvSpPr>
        <dsp:cNvPr id="0" name=""/>
        <dsp:cNvSpPr/>
      </dsp:nvSpPr>
      <dsp:spPr>
        <a:xfrm>
          <a:off x="5835416" y="3223615"/>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0146B2-284B-428E-821B-74E07D0BCCC8}">
      <dsp:nvSpPr>
        <dsp:cNvPr id="0" name=""/>
        <dsp:cNvSpPr/>
      </dsp:nvSpPr>
      <dsp:spPr>
        <a:xfrm>
          <a:off x="6390819" y="2302582"/>
          <a:ext cx="1008469" cy="51168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10:25 PM</a:t>
          </a:r>
        </a:p>
      </dsp:txBody>
      <dsp:txXfrm>
        <a:off x="6390819" y="2302582"/>
        <a:ext cx="1008469" cy="511685"/>
      </dsp:txXfrm>
    </dsp:sp>
    <dsp:sp modelId="{0A389F82-B216-4919-82E4-C32DFF19E129}">
      <dsp:nvSpPr>
        <dsp:cNvPr id="0" name=""/>
        <dsp:cNvSpPr/>
      </dsp:nvSpPr>
      <dsp:spPr>
        <a:xfrm>
          <a:off x="6054662" y="0"/>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1440" numCol="1" spcCol="1270" anchor="b" anchorCtr="1">
          <a:noAutofit/>
        </a:bodyPr>
        <a:lstStyle/>
        <a:p>
          <a:pPr marL="0" lvl="0" indent="0" algn="ctr" defTabSz="533400">
            <a:lnSpc>
              <a:spcPct val="90000"/>
            </a:lnSpc>
            <a:spcBef>
              <a:spcPct val="0"/>
            </a:spcBef>
            <a:spcAft>
              <a:spcPct val="35000"/>
            </a:spcAft>
            <a:buNone/>
          </a:pPr>
          <a:r>
            <a:rPr lang="en-US" sz="1200" kern="1200"/>
            <a:t>Patient data and transportation information input began by NWHRN.</a:t>
          </a:r>
        </a:p>
      </dsp:txBody>
      <dsp:txXfrm>
        <a:off x="6054662" y="0"/>
        <a:ext cx="1680782" cy="1790897"/>
      </dsp:txXfrm>
    </dsp:sp>
    <dsp:sp modelId="{BF588DC6-BADF-411C-89EC-8580C6BD8E11}">
      <dsp:nvSpPr>
        <dsp:cNvPr id="0" name=""/>
        <dsp:cNvSpPr/>
      </dsp:nvSpPr>
      <dsp:spPr>
        <a:xfrm>
          <a:off x="6895054" y="1893234"/>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2810E6F-0EC3-4781-A176-46936FE8952A}">
      <dsp:nvSpPr>
        <dsp:cNvPr id="0" name=""/>
        <dsp:cNvSpPr/>
      </dsp:nvSpPr>
      <dsp:spPr>
        <a:xfrm>
          <a:off x="6843885" y="1790897"/>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D7A69A-7F37-4315-A985-EEFEA6AE198E}">
      <dsp:nvSpPr>
        <dsp:cNvPr id="0" name=""/>
        <dsp:cNvSpPr/>
      </dsp:nvSpPr>
      <dsp:spPr>
        <a:xfrm rot="5400000">
          <a:off x="7647681" y="2054190"/>
          <a:ext cx="511685" cy="1008469"/>
        </a:xfrm>
        <a:prstGeom prst="round2Same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1">
          <a:noAutofit/>
        </a:bodyPr>
        <a:lstStyle/>
        <a:p>
          <a:pPr marL="0" lvl="0" indent="0" algn="ctr" defTabSz="666750">
            <a:lnSpc>
              <a:spcPct val="90000"/>
            </a:lnSpc>
            <a:spcBef>
              <a:spcPct val="0"/>
            </a:spcBef>
            <a:spcAft>
              <a:spcPct val="35000"/>
            </a:spcAft>
            <a:buNone/>
          </a:pPr>
          <a:r>
            <a:rPr lang="en-US" sz="1500" kern="1200" dirty="0"/>
            <a:t>1:30 AM</a:t>
          </a:r>
        </a:p>
      </dsp:txBody>
      <dsp:txXfrm rot="-5400000">
        <a:off x="7399289" y="2327560"/>
        <a:ext cx="983491" cy="461729"/>
      </dsp:txXfrm>
    </dsp:sp>
    <dsp:sp modelId="{D8B5DE15-745C-4959-8F96-838159C9436B}">
      <dsp:nvSpPr>
        <dsp:cNvPr id="0" name=""/>
        <dsp:cNvSpPr/>
      </dsp:nvSpPr>
      <dsp:spPr>
        <a:xfrm>
          <a:off x="7063132" y="3325952"/>
          <a:ext cx="1680782" cy="179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1440" rIns="0" bIns="0" numCol="1" spcCol="1270" anchor="t" anchorCtr="1">
          <a:noAutofit/>
        </a:bodyPr>
        <a:lstStyle/>
        <a:p>
          <a:pPr marL="0" lvl="0" indent="0" algn="ctr" defTabSz="533400">
            <a:lnSpc>
              <a:spcPct val="90000"/>
            </a:lnSpc>
            <a:spcBef>
              <a:spcPct val="0"/>
            </a:spcBef>
            <a:spcAft>
              <a:spcPct val="35000"/>
            </a:spcAft>
            <a:buNone/>
          </a:pPr>
          <a:r>
            <a:rPr lang="en-US" sz="1200" kern="1200"/>
            <a:t>All 77 patients were accounted for in the WATrac system and placement verified with receiving facilities, temporary shelter closed shortly after.</a:t>
          </a:r>
        </a:p>
      </dsp:txBody>
      <dsp:txXfrm>
        <a:off x="7063132" y="3325952"/>
        <a:ext cx="1680782" cy="1790897"/>
      </dsp:txXfrm>
    </dsp:sp>
    <dsp:sp modelId="{66DD271E-07B3-47E0-99E3-6DAABCB72816}">
      <dsp:nvSpPr>
        <dsp:cNvPr id="0" name=""/>
        <dsp:cNvSpPr/>
      </dsp:nvSpPr>
      <dsp:spPr>
        <a:xfrm>
          <a:off x="7903524" y="2814267"/>
          <a:ext cx="0" cy="409348"/>
        </a:xfrm>
        <a:prstGeom prst="line">
          <a:avLst/>
        </a:prstGeom>
        <a:noFill/>
        <a:ln w="9525"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77CA547-9170-40B5-9527-47AAD3DCBDD2}">
      <dsp:nvSpPr>
        <dsp:cNvPr id="0" name=""/>
        <dsp:cNvSpPr/>
      </dsp:nvSpPr>
      <dsp:spPr>
        <a:xfrm>
          <a:off x="7852355" y="3223615"/>
          <a:ext cx="102337" cy="10233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3B604-399C-4591-83F6-CE283FF80716}">
      <dsp:nvSpPr>
        <dsp:cNvPr id="0" name=""/>
        <dsp:cNvSpPr/>
      </dsp:nvSpPr>
      <dsp:spPr>
        <a:xfrm>
          <a:off x="0" y="0"/>
          <a:ext cx="8747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F8C927-7F3E-49D9-9CE8-F7BF5C1C9C55}">
      <dsp:nvSpPr>
        <dsp:cNvPr id="0" name=""/>
        <dsp:cNvSpPr/>
      </dsp:nvSpPr>
      <dsp:spPr>
        <a:xfrm>
          <a:off x="0" y="0"/>
          <a:ext cx="8747760" cy="112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Planning</a:t>
          </a:r>
          <a:r>
            <a:rPr lang="en-US" sz="1800" kern="1200" dirty="0"/>
            <a:t> – plan for who is likely to be in your building/facility and how to help them evacuate. Patient info, critical documents, supporting patient care</a:t>
          </a:r>
        </a:p>
      </dsp:txBody>
      <dsp:txXfrm>
        <a:off x="0" y="0"/>
        <a:ext cx="8747760" cy="1121829"/>
      </dsp:txXfrm>
    </dsp:sp>
    <dsp:sp modelId="{70B8B81F-C123-4313-B8E3-2E9E308DB023}">
      <dsp:nvSpPr>
        <dsp:cNvPr id="0" name=""/>
        <dsp:cNvSpPr/>
      </dsp:nvSpPr>
      <dsp:spPr>
        <a:xfrm>
          <a:off x="0" y="1121829"/>
          <a:ext cx="8747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AEA31E-9225-4D8E-BDF1-25717D05E32F}">
      <dsp:nvSpPr>
        <dsp:cNvPr id="0" name=""/>
        <dsp:cNvSpPr/>
      </dsp:nvSpPr>
      <dsp:spPr>
        <a:xfrm>
          <a:off x="0" y="1121829"/>
          <a:ext cx="8747760" cy="112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Coordinating</a:t>
          </a:r>
          <a:r>
            <a:rPr lang="en-US" sz="1800" kern="1200" dirty="0"/>
            <a:t> – understand how response works in your community and where you plug-in.  Who are the response agencies, current meetings, resources</a:t>
          </a:r>
        </a:p>
      </dsp:txBody>
      <dsp:txXfrm>
        <a:off x="0" y="1121829"/>
        <a:ext cx="8747760" cy="1121829"/>
      </dsp:txXfrm>
    </dsp:sp>
    <dsp:sp modelId="{7AE3A0D8-729E-4251-845B-2C6BEC9C68E1}">
      <dsp:nvSpPr>
        <dsp:cNvPr id="0" name=""/>
        <dsp:cNvSpPr/>
      </dsp:nvSpPr>
      <dsp:spPr>
        <a:xfrm>
          <a:off x="0" y="2243659"/>
          <a:ext cx="8747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2BFA91-59E6-439E-A7AF-A388B014D6E1}">
      <dsp:nvSpPr>
        <dsp:cNvPr id="0" name=""/>
        <dsp:cNvSpPr/>
      </dsp:nvSpPr>
      <dsp:spPr>
        <a:xfrm>
          <a:off x="0" y="2243659"/>
          <a:ext cx="8747760" cy="112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Tracking</a:t>
          </a:r>
          <a:r>
            <a:rPr lang="en-US" sz="1800" kern="1200" dirty="0"/>
            <a:t> – WATrac is one solution (figure out what works for you if you aren’t in healthcare)</a:t>
          </a:r>
        </a:p>
      </dsp:txBody>
      <dsp:txXfrm>
        <a:off x="0" y="2243659"/>
        <a:ext cx="8747760" cy="1121829"/>
      </dsp:txXfrm>
    </dsp:sp>
    <dsp:sp modelId="{34FF0217-A634-40FD-A5E7-1413A038D176}">
      <dsp:nvSpPr>
        <dsp:cNvPr id="0" name=""/>
        <dsp:cNvSpPr/>
      </dsp:nvSpPr>
      <dsp:spPr>
        <a:xfrm>
          <a:off x="0" y="3097910"/>
          <a:ext cx="874776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8E307E-A018-4EB1-B9D4-522350BF3700}">
      <dsp:nvSpPr>
        <dsp:cNvPr id="0" name=""/>
        <dsp:cNvSpPr/>
      </dsp:nvSpPr>
      <dsp:spPr>
        <a:xfrm>
          <a:off x="0" y="3195217"/>
          <a:ext cx="8747760" cy="1121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In total, there were 77 displaced patients requiring various levels of care, all of which were successfully transferred to appropriate facilities and/or discharged home where possible. 11 Long Term Care Facilities supported relocation and received patients from MHR, alongside numerous response partners who rapidly came to the aid of this facility and community by offering resources, staff, and expertise. </a:t>
          </a:r>
          <a:endParaRPr lang="en-US" sz="1800" kern="1200" dirty="0"/>
        </a:p>
      </dsp:txBody>
      <dsp:txXfrm>
        <a:off x="0" y="3195217"/>
        <a:ext cx="8747760" cy="1121829"/>
      </dsp:txXfrm>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C0FFB5B-34DB-4C91-99C5-E8DB2BBEBF5C}" type="datetimeFigureOut">
              <a:rPr lang="en-US" smtClean="0"/>
              <a:t>1/23/2024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062D19F-97CE-424F-A388-3668C235AA21}" type="slidenum">
              <a:rPr lang="en-US" smtClean="0"/>
              <a:t>‹#›</a:t>
            </a:fld>
            <a:endParaRPr lang="en-US"/>
          </a:p>
        </p:txBody>
      </p:sp>
    </p:spTree>
    <p:extLst>
      <p:ext uri="{BB962C8B-B14F-4D97-AF65-F5344CB8AC3E}">
        <p14:creationId xmlns:p14="http://schemas.microsoft.com/office/powerpoint/2010/main" val="1161109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E402AB-8B94-4A9E-975C-82EAFD41D584}" type="datetimeFigureOut">
              <a:rPr lang="en-US" smtClean="0"/>
              <a:t>1/23/2024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E908253-C2F9-4CB5-95B2-8BF23ACC4550}" type="slidenum">
              <a:rPr lang="en-US" smtClean="0"/>
              <a:t>‹#›</a:t>
            </a:fld>
            <a:endParaRPr lang="en-US"/>
          </a:p>
        </p:txBody>
      </p:sp>
    </p:spTree>
    <p:extLst>
      <p:ext uri="{BB962C8B-B14F-4D97-AF65-F5344CB8AC3E}">
        <p14:creationId xmlns:p14="http://schemas.microsoft.com/office/powerpoint/2010/main" val="3222750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Elya</a:t>
            </a:r>
          </a:p>
        </p:txBody>
      </p:sp>
      <p:sp>
        <p:nvSpPr>
          <p:cNvPr id="4" name="Slide Number Placeholder 3"/>
          <p:cNvSpPr>
            <a:spLocks noGrp="1"/>
          </p:cNvSpPr>
          <p:nvPr>
            <p:ph type="sldNum" sz="quarter" idx="10"/>
          </p:nvPr>
        </p:nvSpPr>
        <p:spPr/>
        <p:txBody>
          <a:bodyPr/>
          <a:lstStyle/>
          <a:p>
            <a:fld id="{6E908253-C2F9-4CB5-95B2-8BF23ACC4550}" type="slidenum">
              <a:rPr lang="en-US" smtClean="0"/>
              <a:t>1</a:t>
            </a:fld>
            <a:endParaRPr lang="en-US"/>
          </a:p>
        </p:txBody>
      </p:sp>
    </p:spTree>
    <p:extLst>
      <p:ext uri="{BB962C8B-B14F-4D97-AF65-F5344CB8AC3E}">
        <p14:creationId xmlns:p14="http://schemas.microsoft.com/office/powerpoint/2010/main" val="1664251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 Miller</a:t>
            </a:r>
          </a:p>
        </p:txBody>
      </p:sp>
      <p:sp>
        <p:nvSpPr>
          <p:cNvPr id="4" name="Slide Number Placeholder 3"/>
          <p:cNvSpPr>
            <a:spLocks noGrp="1"/>
          </p:cNvSpPr>
          <p:nvPr>
            <p:ph type="sldNum" sz="quarter" idx="10"/>
          </p:nvPr>
        </p:nvSpPr>
        <p:spPr/>
        <p:txBody>
          <a:bodyPr/>
          <a:lstStyle/>
          <a:p>
            <a:fld id="{6E908253-C2F9-4CB5-95B2-8BF23ACC4550}" type="slidenum">
              <a:rPr lang="en-US" smtClean="0"/>
              <a:t>10</a:t>
            </a:fld>
            <a:endParaRPr lang="en-US"/>
          </a:p>
        </p:txBody>
      </p:sp>
    </p:spTree>
    <p:extLst>
      <p:ext uri="{BB962C8B-B14F-4D97-AF65-F5344CB8AC3E}">
        <p14:creationId xmlns:p14="http://schemas.microsoft.com/office/powerpoint/2010/main" val="945233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 Johnson</a:t>
            </a:r>
          </a:p>
        </p:txBody>
      </p:sp>
      <p:sp>
        <p:nvSpPr>
          <p:cNvPr id="4" name="Slide Number Placeholder 3"/>
          <p:cNvSpPr>
            <a:spLocks noGrp="1"/>
          </p:cNvSpPr>
          <p:nvPr>
            <p:ph type="sldNum" sz="quarter" idx="10"/>
          </p:nvPr>
        </p:nvSpPr>
        <p:spPr/>
        <p:txBody>
          <a:bodyPr/>
          <a:lstStyle/>
          <a:p>
            <a:fld id="{6E908253-C2F9-4CB5-95B2-8BF23ACC4550}" type="slidenum">
              <a:rPr lang="en-US" smtClean="0"/>
              <a:t>11</a:t>
            </a:fld>
            <a:endParaRPr lang="en-US"/>
          </a:p>
        </p:txBody>
      </p:sp>
    </p:spTree>
    <p:extLst>
      <p:ext uri="{BB962C8B-B14F-4D97-AF65-F5344CB8AC3E}">
        <p14:creationId xmlns:p14="http://schemas.microsoft.com/office/powerpoint/2010/main" val="1618678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Slide Number Placeholder 3"/>
          <p:cNvSpPr>
            <a:spLocks noGrp="1"/>
          </p:cNvSpPr>
          <p:nvPr>
            <p:ph type="sldNum" sz="quarter" idx="10"/>
          </p:nvPr>
        </p:nvSpPr>
        <p:spPr/>
        <p:txBody>
          <a:bodyPr/>
          <a:lstStyle/>
          <a:p>
            <a:fld id="{6E908253-C2F9-4CB5-95B2-8BF23ACC4550}" type="slidenum">
              <a:rPr lang="en-US" smtClean="0"/>
              <a:t>12</a:t>
            </a:fld>
            <a:endParaRPr lang="en-US"/>
          </a:p>
        </p:txBody>
      </p:sp>
    </p:spTree>
    <p:extLst>
      <p:ext uri="{BB962C8B-B14F-4D97-AF65-F5344CB8AC3E}">
        <p14:creationId xmlns:p14="http://schemas.microsoft.com/office/powerpoint/2010/main" val="249597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8253-C2F9-4CB5-95B2-8BF23ACC4550}" type="slidenum">
              <a:rPr lang="en-US" smtClean="0"/>
              <a:t>13</a:t>
            </a:fld>
            <a:endParaRPr lang="en-US"/>
          </a:p>
        </p:txBody>
      </p:sp>
    </p:spTree>
    <p:extLst>
      <p:ext uri="{BB962C8B-B14F-4D97-AF65-F5344CB8AC3E}">
        <p14:creationId xmlns:p14="http://schemas.microsoft.com/office/powerpoint/2010/main" val="206292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08253-C2F9-4CB5-95B2-8BF23ACC4550}" type="slidenum">
              <a:rPr lang="en-US" smtClean="0"/>
              <a:t>14</a:t>
            </a:fld>
            <a:endParaRPr lang="en-US"/>
          </a:p>
        </p:txBody>
      </p:sp>
    </p:spTree>
    <p:extLst>
      <p:ext uri="{BB962C8B-B14F-4D97-AF65-F5344CB8AC3E}">
        <p14:creationId xmlns:p14="http://schemas.microsoft.com/office/powerpoint/2010/main" val="903495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Elya</a:t>
            </a:r>
          </a:p>
        </p:txBody>
      </p:sp>
      <p:sp>
        <p:nvSpPr>
          <p:cNvPr id="4" name="Slide Number Placeholder 3"/>
          <p:cNvSpPr>
            <a:spLocks noGrp="1"/>
          </p:cNvSpPr>
          <p:nvPr>
            <p:ph type="sldNum" sz="quarter" idx="10"/>
          </p:nvPr>
        </p:nvSpPr>
        <p:spPr/>
        <p:txBody>
          <a:bodyPr/>
          <a:lstStyle/>
          <a:p>
            <a:fld id="{6E908253-C2F9-4CB5-95B2-8BF23ACC4550}" type="slidenum">
              <a:rPr lang="en-US" smtClean="0"/>
              <a:t>2</a:t>
            </a:fld>
            <a:endParaRPr lang="en-US"/>
          </a:p>
        </p:txBody>
      </p:sp>
    </p:spTree>
    <p:extLst>
      <p:ext uri="{BB962C8B-B14F-4D97-AF65-F5344CB8AC3E}">
        <p14:creationId xmlns:p14="http://schemas.microsoft.com/office/powerpoint/2010/main" val="3226870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Elya</a:t>
            </a:r>
          </a:p>
        </p:txBody>
      </p:sp>
      <p:sp>
        <p:nvSpPr>
          <p:cNvPr id="4" name="Slide Number Placeholder 3"/>
          <p:cNvSpPr>
            <a:spLocks noGrp="1"/>
          </p:cNvSpPr>
          <p:nvPr>
            <p:ph type="sldNum" sz="quarter" idx="10"/>
          </p:nvPr>
        </p:nvSpPr>
        <p:spPr/>
        <p:txBody>
          <a:bodyPr/>
          <a:lstStyle/>
          <a:p>
            <a:fld id="{6E908253-C2F9-4CB5-95B2-8BF23ACC4550}" type="slidenum">
              <a:rPr lang="en-US" smtClean="0"/>
              <a:t>3</a:t>
            </a:fld>
            <a:endParaRPr lang="en-US"/>
          </a:p>
        </p:txBody>
      </p:sp>
    </p:spTree>
    <p:extLst>
      <p:ext uri="{BB962C8B-B14F-4D97-AF65-F5344CB8AC3E}">
        <p14:creationId xmlns:p14="http://schemas.microsoft.com/office/powerpoint/2010/main" val="268683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Elya to play</a:t>
            </a:r>
          </a:p>
        </p:txBody>
      </p:sp>
      <p:sp>
        <p:nvSpPr>
          <p:cNvPr id="4" name="Slide Number Placeholder 3"/>
          <p:cNvSpPr>
            <a:spLocks noGrp="1"/>
          </p:cNvSpPr>
          <p:nvPr>
            <p:ph type="sldNum" sz="quarter" idx="10"/>
          </p:nvPr>
        </p:nvSpPr>
        <p:spPr/>
        <p:txBody>
          <a:bodyPr/>
          <a:lstStyle/>
          <a:p>
            <a:fld id="{6E908253-C2F9-4CB5-95B2-8BF23ACC4550}" type="slidenum">
              <a:rPr lang="en-US" smtClean="0"/>
              <a:t>4</a:t>
            </a:fld>
            <a:endParaRPr lang="en-US"/>
          </a:p>
        </p:txBody>
      </p:sp>
    </p:spTree>
    <p:extLst>
      <p:ext uri="{BB962C8B-B14F-4D97-AF65-F5344CB8AC3E}">
        <p14:creationId xmlns:p14="http://schemas.microsoft.com/office/powerpoint/2010/main" val="3337942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Falley</a:t>
            </a:r>
          </a:p>
        </p:txBody>
      </p:sp>
      <p:sp>
        <p:nvSpPr>
          <p:cNvPr id="4" name="Slide Number Placeholder 3"/>
          <p:cNvSpPr>
            <a:spLocks noGrp="1"/>
          </p:cNvSpPr>
          <p:nvPr>
            <p:ph type="sldNum" sz="quarter" idx="10"/>
          </p:nvPr>
        </p:nvSpPr>
        <p:spPr/>
        <p:txBody>
          <a:bodyPr/>
          <a:lstStyle/>
          <a:p>
            <a:fld id="{6E908253-C2F9-4CB5-95B2-8BF23ACC4550}" type="slidenum">
              <a:rPr lang="en-US" smtClean="0"/>
              <a:t>5</a:t>
            </a:fld>
            <a:endParaRPr lang="en-US"/>
          </a:p>
        </p:txBody>
      </p:sp>
    </p:spTree>
    <p:extLst>
      <p:ext uri="{BB962C8B-B14F-4D97-AF65-F5344CB8AC3E}">
        <p14:creationId xmlns:p14="http://schemas.microsoft.com/office/powerpoint/2010/main" val="2038934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Nick Falley</a:t>
            </a:r>
          </a:p>
        </p:txBody>
      </p:sp>
      <p:sp>
        <p:nvSpPr>
          <p:cNvPr id="4" name="Slide Number Placeholder 3"/>
          <p:cNvSpPr>
            <a:spLocks noGrp="1"/>
          </p:cNvSpPr>
          <p:nvPr>
            <p:ph type="sldNum" sz="quarter" idx="10"/>
          </p:nvPr>
        </p:nvSpPr>
        <p:spPr/>
        <p:txBody>
          <a:bodyPr/>
          <a:lstStyle/>
          <a:p>
            <a:fld id="{6E908253-C2F9-4CB5-95B2-8BF23ACC4550}" type="slidenum">
              <a:rPr lang="en-US" smtClean="0"/>
              <a:t>6</a:t>
            </a:fld>
            <a:endParaRPr lang="en-US"/>
          </a:p>
        </p:txBody>
      </p:sp>
    </p:spTree>
    <p:extLst>
      <p:ext uri="{BB962C8B-B14F-4D97-AF65-F5344CB8AC3E}">
        <p14:creationId xmlns:p14="http://schemas.microsoft.com/office/powerpoint/2010/main" val="322687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 Johnson</a:t>
            </a:r>
          </a:p>
        </p:txBody>
      </p:sp>
      <p:sp>
        <p:nvSpPr>
          <p:cNvPr id="4" name="Slide Number Placeholder 3"/>
          <p:cNvSpPr>
            <a:spLocks noGrp="1"/>
          </p:cNvSpPr>
          <p:nvPr>
            <p:ph type="sldNum" sz="quarter" idx="10"/>
          </p:nvPr>
        </p:nvSpPr>
        <p:spPr/>
        <p:txBody>
          <a:bodyPr/>
          <a:lstStyle/>
          <a:p>
            <a:fld id="{6E908253-C2F9-4CB5-95B2-8BF23ACC4550}" type="slidenum">
              <a:rPr lang="en-US" smtClean="0"/>
              <a:t>7</a:t>
            </a:fld>
            <a:endParaRPr lang="en-US"/>
          </a:p>
        </p:txBody>
      </p:sp>
    </p:spTree>
    <p:extLst>
      <p:ext uri="{BB962C8B-B14F-4D97-AF65-F5344CB8AC3E}">
        <p14:creationId xmlns:p14="http://schemas.microsoft.com/office/powerpoint/2010/main" val="53356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 Johnson</a:t>
            </a:r>
          </a:p>
        </p:txBody>
      </p:sp>
      <p:sp>
        <p:nvSpPr>
          <p:cNvPr id="4" name="Slide Number Placeholder 3"/>
          <p:cNvSpPr>
            <a:spLocks noGrp="1"/>
          </p:cNvSpPr>
          <p:nvPr>
            <p:ph type="sldNum" sz="quarter" idx="10"/>
          </p:nvPr>
        </p:nvSpPr>
        <p:spPr/>
        <p:txBody>
          <a:bodyPr/>
          <a:lstStyle/>
          <a:p>
            <a:fld id="{6E908253-C2F9-4CB5-95B2-8BF23ACC4550}" type="slidenum">
              <a:rPr lang="en-US" smtClean="0"/>
              <a:t>8</a:t>
            </a:fld>
            <a:endParaRPr lang="en-US"/>
          </a:p>
        </p:txBody>
      </p:sp>
    </p:spTree>
    <p:extLst>
      <p:ext uri="{BB962C8B-B14F-4D97-AF65-F5344CB8AC3E}">
        <p14:creationId xmlns:p14="http://schemas.microsoft.com/office/powerpoint/2010/main" val="2845363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Leonard Johnson / Matt Miller at People Management</a:t>
            </a:r>
          </a:p>
        </p:txBody>
      </p:sp>
      <p:sp>
        <p:nvSpPr>
          <p:cNvPr id="4" name="Slide Number Placeholder 3"/>
          <p:cNvSpPr>
            <a:spLocks noGrp="1"/>
          </p:cNvSpPr>
          <p:nvPr>
            <p:ph type="sldNum" sz="quarter" idx="10"/>
          </p:nvPr>
        </p:nvSpPr>
        <p:spPr/>
        <p:txBody>
          <a:bodyPr/>
          <a:lstStyle/>
          <a:p>
            <a:fld id="{6E908253-C2F9-4CB5-95B2-8BF23ACC4550}" type="slidenum">
              <a:rPr lang="en-US" smtClean="0"/>
              <a:t>9</a:t>
            </a:fld>
            <a:endParaRPr lang="en-US"/>
          </a:p>
        </p:txBody>
      </p:sp>
    </p:spTree>
    <p:extLst>
      <p:ext uri="{BB962C8B-B14F-4D97-AF65-F5344CB8AC3E}">
        <p14:creationId xmlns:p14="http://schemas.microsoft.com/office/powerpoint/2010/main" val="2627063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915995D-6C67-F248-86D5-D79E707B29E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5995D-6C67-F248-86D5-D79E707B29E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5995D-6C67-F248-86D5-D79E707B29E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5995D-6C67-F248-86D5-D79E707B29E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5995D-6C67-F248-86D5-D79E707B29E8}"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5995D-6C67-F248-86D5-D79E707B29E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5995D-6C67-F248-86D5-D79E707B29E8}"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5995D-6C67-F248-86D5-D79E707B29E8}"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5995D-6C67-F248-86D5-D79E707B29E8}"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5995D-6C67-F248-86D5-D79E707B29E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5995D-6C67-F248-86D5-D79E707B29E8}"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7483FE-F417-094C-AC89-1106B8A961B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995D-6C67-F248-86D5-D79E707B29E8}" type="datetimeFigureOut">
              <a:rPr lang="en-US" smtClean="0"/>
              <a:t>1/23/2024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483FE-F417-094C-AC89-1106B8A961B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file://localhost/Users/Shandy/Desktop/NWHRN_PPT_Slides/NWHRN_PPT_2.ep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file://localhost/Users/Shandy/Desktop/NWHRN_PPT_Slides/NWHRN_PPT_2.eps" TargetMode="External"/><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8HXTzInEI0I?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fif"/><Relationship Id="rId4" Type="http://schemas.openxmlformats.org/officeDocument/2006/relationships/image" Target="../media/image6.jfif"/></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WHRN_PPT_2.eps" descr="/Users/Shandy/Desktop/NWHRN_PPT_Slides/NWHRN_PPT_2.eps"/>
          <p:cNvPicPr>
            <a:picLocks noChangeAspect="1"/>
          </p:cNvPicPr>
          <p:nvPr/>
        </p:nvPicPr>
        <p:blipFill>
          <a:blip r:embed="rId3" r:link="rId4"/>
          <a:stretch>
            <a:fillRect/>
          </a:stretch>
        </p:blipFill>
        <p:spPr>
          <a:xfrm>
            <a:off x="-12392" y="0"/>
            <a:ext cx="9144000" cy="6858000"/>
          </a:xfrm>
          <a:prstGeom prst="rect">
            <a:avLst/>
          </a:prstGeom>
        </p:spPr>
      </p:pic>
      <p:sp>
        <p:nvSpPr>
          <p:cNvPr id="5" name="TextBox 4"/>
          <p:cNvSpPr txBox="1"/>
          <p:nvPr/>
        </p:nvSpPr>
        <p:spPr>
          <a:xfrm>
            <a:off x="667512" y="3322776"/>
            <a:ext cx="7784193" cy="1754326"/>
          </a:xfrm>
          <a:prstGeom prst="rect">
            <a:avLst/>
          </a:prstGeom>
          <a:noFill/>
        </p:spPr>
        <p:txBody>
          <a:bodyPr wrap="square" rtlCol="0">
            <a:spAutoFit/>
          </a:bodyPr>
          <a:lstStyle/>
          <a:p>
            <a:pPr algn="ctr"/>
            <a:r>
              <a:rPr lang="en-US" sz="3600" b="1" dirty="0">
                <a:solidFill>
                  <a:schemeClr val="bg1"/>
                </a:solidFill>
              </a:rPr>
              <a:t>M</a:t>
            </a:r>
            <a:r>
              <a:rPr lang="en-US" sz="3600" b="1" i="0" u="none" strike="noStrike" dirty="0">
                <a:solidFill>
                  <a:schemeClr val="bg1"/>
                </a:solidFill>
                <a:effectLst/>
              </a:rPr>
              <a:t>ONTESANO LTC </a:t>
            </a:r>
          </a:p>
          <a:p>
            <a:pPr algn="ctr"/>
            <a:r>
              <a:rPr lang="en-US" sz="3600" b="1" i="0" u="none" strike="noStrike" dirty="0">
                <a:solidFill>
                  <a:schemeClr val="bg1"/>
                </a:solidFill>
                <a:effectLst/>
              </a:rPr>
              <a:t>FIRE &amp; FULL EVACUATION</a:t>
            </a:r>
          </a:p>
          <a:p>
            <a:pPr algn="ctr"/>
            <a:r>
              <a:rPr lang="en-US" sz="3600" b="0" i="0" u="none" strike="noStrike" dirty="0">
                <a:solidFill>
                  <a:schemeClr val="bg1"/>
                </a:solidFill>
                <a:effectLst/>
              </a:rPr>
              <a:t>Lessons learned from a rural incident</a:t>
            </a:r>
            <a:endParaRPr lang="en-US" sz="3600" b="1" baseline="30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p:cNvSpPr txBox="1"/>
          <p:nvPr/>
        </p:nvSpPr>
        <p:spPr>
          <a:xfrm>
            <a:off x="305187" y="2962200"/>
            <a:ext cx="2511245" cy="3904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200" b="1"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D2AA7B4-F234-8888-FAFC-B5658040E37A}"/>
              </a:ext>
            </a:extLst>
          </p:cNvPr>
          <p:cNvSpPr txBox="1"/>
          <p:nvPr/>
        </p:nvSpPr>
        <p:spPr>
          <a:xfrm>
            <a:off x="51917" y="532010"/>
            <a:ext cx="2977035" cy="1477328"/>
          </a:xfrm>
          <a:prstGeom prst="rect">
            <a:avLst/>
          </a:prstGeom>
          <a:noFill/>
        </p:spPr>
        <p:txBody>
          <a:bodyPr wrap="square">
            <a:spAutoFit/>
          </a:bodyPr>
          <a:lstStyle/>
          <a:p>
            <a:pPr defTabSz="914400">
              <a:lnSpc>
                <a:spcPct val="90000"/>
              </a:lnSpc>
              <a:spcBef>
                <a:spcPct val="0"/>
              </a:spcBef>
            </a:pPr>
            <a:r>
              <a:rPr lang="en-US" sz="5000" b="1" kern="1200" dirty="0">
                <a:solidFill>
                  <a:srgbClr val="FFFFFF"/>
                </a:solidFill>
                <a:latin typeface="+mj-lt"/>
                <a:ea typeface="+mj-ea"/>
                <a:cs typeface="+mj-cs"/>
              </a:rPr>
              <a:t>THE RESPONSE</a:t>
            </a:r>
          </a:p>
        </p:txBody>
      </p:sp>
      <p:sp>
        <p:nvSpPr>
          <p:cNvPr id="7" name="TextBox 6">
            <a:extLst>
              <a:ext uri="{FF2B5EF4-FFF2-40B4-BE49-F238E27FC236}">
                <a16:creationId xmlns:a16="http://schemas.microsoft.com/office/drawing/2014/main" id="{7C46C099-E4E0-86C6-D7E3-0D75E241D061}"/>
              </a:ext>
            </a:extLst>
          </p:cNvPr>
          <p:cNvSpPr txBox="1"/>
          <p:nvPr/>
        </p:nvSpPr>
        <p:spPr>
          <a:xfrm>
            <a:off x="51917" y="3882848"/>
            <a:ext cx="2977036" cy="1425005"/>
          </a:xfrm>
          <a:prstGeom prst="rect">
            <a:avLst/>
          </a:prstGeom>
          <a:noFill/>
        </p:spPr>
        <p:txBody>
          <a:bodyPr wrap="square" anchor="ctr">
            <a:spAutoFit/>
          </a:bodyPr>
          <a:lstStyle/>
          <a:p>
            <a:pPr defTabSz="914400">
              <a:lnSpc>
                <a:spcPct val="90000"/>
              </a:lnSpc>
              <a:spcBef>
                <a:spcPct val="0"/>
              </a:spcBef>
              <a:spcAft>
                <a:spcPts val="1200"/>
              </a:spcAft>
            </a:pPr>
            <a:r>
              <a:rPr lang="en-US" sz="3000" b="1" u="sng" kern="1200" dirty="0">
                <a:solidFill>
                  <a:srgbClr val="FFFFFF"/>
                </a:solidFill>
                <a:latin typeface="+mj-lt"/>
                <a:ea typeface="+mj-ea"/>
                <a:cs typeface="+mj-cs"/>
              </a:rPr>
              <a:t>Challenges:</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Communications</a:t>
            </a:r>
            <a:endParaRPr lang="en-US" sz="2200" kern="1200" dirty="0">
              <a:solidFill>
                <a:srgbClr val="FFFFFF"/>
              </a:solidFill>
              <a:latin typeface="+mj-lt"/>
              <a:ea typeface="+mj-ea"/>
              <a:cs typeface="+mj-cs"/>
            </a:endParaRP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People Management</a:t>
            </a:r>
            <a:endParaRPr lang="en-US" sz="2200" kern="1200" dirty="0">
              <a:solidFill>
                <a:srgbClr val="FFFFFF"/>
              </a:solidFill>
              <a:latin typeface="+mj-lt"/>
              <a:ea typeface="+mj-ea"/>
              <a:cs typeface="+mj-cs"/>
            </a:endParaRPr>
          </a:p>
        </p:txBody>
      </p:sp>
      <p:sp>
        <p:nvSpPr>
          <p:cNvPr id="13" name="TextBox 12">
            <a:extLst>
              <a:ext uri="{FF2B5EF4-FFF2-40B4-BE49-F238E27FC236}">
                <a16:creationId xmlns:a16="http://schemas.microsoft.com/office/drawing/2014/main" id="{4AF4118B-C19E-1346-0583-D94F58D7AD15}"/>
              </a:ext>
            </a:extLst>
          </p:cNvPr>
          <p:cNvSpPr txBox="1"/>
          <p:nvPr/>
        </p:nvSpPr>
        <p:spPr>
          <a:xfrm>
            <a:off x="3229052" y="27908"/>
            <a:ext cx="5757943" cy="3226524"/>
          </a:xfrm>
          <a:prstGeom prst="rect">
            <a:avLst/>
          </a:prstGeom>
          <a:noFill/>
        </p:spPr>
        <p:txBody>
          <a:bodyPr wrap="square" rtlCol="0">
            <a:spAutoFit/>
          </a:bodyPr>
          <a:lstStyle/>
          <a:p>
            <a:pPr algn="l">
              <a:lnSpc>
                <a:spcPct val="150000"/>
              </a:lnSpc>
            </a:pPr>
            <a:r>
              <a:rPr lang="en-US" sz="1800" b="0" i="0" u="none" strike="noStrike" baseline="0" dirty="0">
                <a:latin typeface="Arial" panose="020B0604020202020204" pitchFamily="34" charset="0"/>
              </a:rPr>
              <a:t>Residents were relocated to the following destinations:</a:t>
            </a:r>
          </a:p>
          <a:p>
            <a:pPr marL="742950" lvl="1" indent="-285750">
              <a:lnSpc>
                <a:spcPct val="110000"/>
              </a:lnSpc>
              <a:buFont typeface="Arial" panose="020B0604020202020204" pitchFamily="34" charset="0"/>
              <a:buChar char="•"/>
            </a:pPr>
            <a:r>
              <a:rPr lang="en-US" b="0" i="0" u="none" strike="noStrike" baseline="0" dirty="0">
                <a:latin typeface="Arial" panose="020B0604020202020204" pitchFamily="34" charset="0"/>
              </a:rPr>
              <a:t>Grays Harbor Health and Rehab</a:t>
            </a:r>
            <a:r>
              <a:rPr lang="en-US" dirty="0">
                <a:latin typeface="Arial" panose="020B0604020202020204" pitchFamily="34" charset="0"/>
              </a:rPr>
              <a:t> - </a:t>
            </a:r>
            <a:r>
              <a:rPr lang="en-US" b="0" i="0" u="none" strike="noStrike" baseline="0" dirty="0">
                <a:latin typeface="Arial" panose="020B0604020202020204" pitchFamily="34" charset="0"/>
              </a:rPr>
              <a:t>13</a:t>
            </a:r>
          </a:p>
          <a:p>
            <a:pPr marL="742950" lvl="1" indent="-285750">
              <a:lnSpc>
                <a:spcPct val="110000"/>
              </a:lnSpc>
              <a:buFont typeface="Arial" panose="020B0604020202020204" pitchFamily="34" charset="0"/>
              <a:buChar char="•"/>
            </a:pPr>
            <a:r>
              <a:rPr lang="en-US" b="1" i="0" u="none" strike="noStrike" baseline="0" dirty="0">
                <a:latin typeface="Arial" panose="020B0604020202020204" pitchFamily="34" charset="0"/>
              </a:rPr>
              <a:t>Harbor Regional Health Hospital</a:t>
            </a:r>
            <a:r>
              <a:rPr lang="en-US" b="1" dirty="0">
                <a:latin typeface="Arial" panose="020B0604020202020204" pitchFamily="34" charset="0"/>
              </a:rPr>
              <a:t> - </a:t>
            </a:r>
            <a:r>
              <a:rPr lang="en-US" b="1" i="0" u="none" strike="noStrike" baseline="0" dirty="0">
                <a:latin typeface="Arial" panose="020B0604020202020204" pitchFamily="34" charset="0"/>
              </a:rPr>
              <a:t>2</a:t>
            </a:r>
          </a:p>
          <a:p>
            <a:pPr marL="742950" lvl="1" indent="-285750">
              <a:lnSpc>
                <a:spcPct val="110000"/>
              </a:lnSpc>
              <a:buFont typeface="Arial" panose="020B0604020202020204" pitchFamily="34" charset="0"/>
              <a:buChar char="•"/>
            </a:pPr>
            <a:r>
              <a:rPr lang="en-US" b="0" i="0" u="none" strike="noStrike" baseline="0" dirty="0">
                <a:latin typeface="Arial" panose="020B0604020202020204" pitchFamily="34" charset="0"/>
              </a:rPr>
              <a:t>Linden - 18</a:t>
            </a:r>
          </a:p>
          <a:p>
            <a:pPr marL="742950" lvl="1" indent="-285750">
              <a:lnSpc>
                <a:spcPct val="110000"/>
              </a:lnSpc>
              <a:buFont typeface="Arial" panose="020B0604020202020204" pitchFamily="34" charset="0"/>
              <a:buChar char="•"/>
            </a:pPr>
            <a:r>
              <a:rPr lang="en-US" b="1" i="0" u="none" strike="noStrike" baseline="0" dirty="0">
                <a:latin typeface="Arial" panose="020B0604020202020204" pitchFamily="34" charset="0"/>
              </a:rPr>
              <a:t>Mason General Hospital - 1</a:t>
            </a:r>
          </a:p>
          <a:p>
            <a:pPr marL="742950" lvl="1" indent="-285750">
              <a:lnSpc>
                <a:spcPct val="110000"/>
              </a:lnSpc>
              <a:buFont typeface="Arial" panose="020B0604020202020204" pitchFamily="34" charset="0"/>
              <a:buChar char="•"/>
            </a:pPr>
            <a:r>
              <a:rPr lang="en-US" b="0" i="0" u="none" strike="noStrike" baseline="0" dirty="0">
                <a:latin typeface="Arial" panose="020B0604020202020204" pitchFamily="34" charset="0"/>
              </a:rPr>
              <a:t>Pacific Care - 13</a:t>
            </a:r>
          </a:p>
          <a:p>
            <a:pPr marL="742950" lvl="1" indent="-285750">
              <a:lnSpc>
                <a:spcPct val="110000"/>
              </a:lnSpc>
              <a:buFont typeface="Arial" panose="020B0604020202020204" pitchFamily="34" charset="0"/>
              <a:buChar char="•"/>
            </a:pPr>
            <a:r>
              <a:rPr lang="pt-BR" b="1" i="0" u="none" strike="noStrike" baseline="0" dirty="0">
                <a:latin typeface="Arial" panose="020B0604020202020204" pitchFamily="34" charset="0"/>
              </a:rPr>
              <a:t>Providence Centralia Hospital - 1</a:t>
            </a:r>
          </a:p>
          <a:p>
            <a:pPr marL="742950" lvl="1" indent="-285750">
              <a:lnSpc>
                <a:spcPct val="110000"/>
              </a:lnSpc>
              <a:buFont typeface="Arial" panose="020B0604020202020204" pitchFamily="34" charset="0"/>
              <a:buChar char="•"/>
            </a:pPr>
            <a:r>
              <a:rPr lang="en-US" b="0" i="0" u="none" strike="noStrike" baseline="0" dirty="0">
                <a:latin typeface="Arial" panose="020B0604020202020204" pitchFamily="34" charset="0"/>
              </a:rPr>
              <a:t>Puget Sound Health - 10</a:t>
            </a:r>
          </a:p>
          <a:p>
            <a:pPr marL="742950" lvl="1" indent="-285750">
              <a:lnSpc>
                <a:spcPct val="110000"/>
              </a:lnSpc>
              <a:buFont typeface="Arial" panose="020B0604020202020204" pitchFamily="34" charset="0"/>
              <a:buChar char="•"/>
            </a:pPr>
            <a:r>
              <a:rPr lang="en-US" b="0" i="0" u="none" strike="noStrike" baseline="0" dirty="0">
                <a:latin typeface="Arial" panose="020B0604020202020204" pitchFamily="34" charset="0"/>
              </a:rPr>
              <a:t>Shelton Pacific - 10</a:t>
            </a:r>
          </a:p>
          <a:p>
            <a:pPr marL="742950" lvl="1" indent="-285750">
              <a:lnSpc>
                <a:spcPct val="110000"/>
              </a:lnSpc>
              <a:buFont typeface="Arial" panose="020B0604020202020204" pitchFamily="34" charset="0"/>
              <a:buChar char="•"/>
            </a:pPr>
            <a:r>
              <a:rPr lang="en-US" b="1" i="0" u="none" strike="noStrike" baseline="0" dirty="0">
                <a:latin typeface="Arial" panose="020B0604020202020204" pitchFamily="34" charset="0"/>
              </a:rPr>
              <a:t>Summit Pacific Medical Center – 3</a:t>
            </a:r>
            <a:endParaRPr lang="en-US" i="0" u="none" strike="noStrike" baseline="0" dirty="0">
              <a:latin typeface="Arial" panose="020B0604020202020204" pitchFamily="34" charset="0"/>
            </a:endParaRPr>
          </a:p>
        </p:txBody>
      </p:sp>
      <p:pic>
        <p:nvPicPr>
          <p:cNvPr id="4" name="Picture 3" descr="Text&#10;&#10;Description automatically generated">
            <a:extLst>
              <a:ext uri="{FF2B5EF4-FFF2-40B4-BE49-F238E27FC236}">
                <a16:creationId xmlns:a16="http://schemas.microsoft.com/office/drawing/2014/main" id="{EDEF0AF2-9E18-ABA1-3350-F78C58A06847}"/>
              </a:ext>
            </a:extLst>
          </p:cNvPr>
          <p:cNvPicPr>
            <a:picLocks noChangeAspect="1"/>
          </p:cNvPicPr>
          <p:nvPr/>
        </p:nvPicPr>
        <p:blipFill rotWithShape="1">
          <a:blip r:embed="rId3"/>
          <a:srcRect l="6837" t="10927" r="49510" b="43997"/>
          <a:stretch/>
        </p:blipFill>
        <p:spPr>
          <a:xfrm>
            <a:off x="6786219" y="3697619"/>
            <a:ext cx="2200776" cy="2941627"/>
          </a:xfrm>
          <a:prstGeom prst="rect">
            <a:avLst/>
          </a:prstGeom>
        </p:spPr>
      </p:pic>
      <p:sp>
        <p:nvSpPr>
          <p:cNvPr id="6" name="TextBox 5">
            <a:extLst>
              <a:ext uri="{FF2B5EF4-FFF2-40B4-BE49-F238E27FC236}">
                <a16:creationId xmlns:a16="http://schemas.microsoft.com/office/drawing/2014/main" id="{5B77851C-DCE4-ACBC-100A-FA85477B58BB}"/>
              </a:ext>
            </a:extLst>
          </p:cNvPr>
          <p:cNvSpPr txBox="1"/>
          <p:nvPr/>
        </p:nvSpPr>
        <p:spPr>
          <a:xfrm>
            <a:off x="3154590" y="3660327"/>
            <a:ext cx="3507594" cy="3016210"/>
          </a:xfrm>
          <a:prstGeom prst="rect">
            <a:avLst/>
          </a:prstGeom>
          <a:noFill/>
        </p:spPr>
        <p:txBody>
          <a:bodyPr wrap="square" rtlCol="0">
            <a:spAutoFit/>
          </a:bodyPr>
          <a:lstStyle/>
          <a:p>
            <a:r>
              <a:rPr lang="en-US" b="1" dirty="0">
                <a:latin typeface="Arial" panose="020B0604020202020204" pitchFamily="34" charset="0"/>
              </a:rPr>
              <a:t>Tracking &amp; Accountability:</a:t>
            </a:r>
          </a:p>
          <a:p>
            <a:pPr lvl="1" indent="-285750">
              <a:spcAft>
                <a:spcPts val="600"/>
              </a:spcAft>
              <a:buFont typeface="Arial" panose="020B0604020202020204" pitchFamily="34" charset="0"/>
              <a:buChar char="•"/>
            </a:pPr>
            <a:r>
              <a:rPr lang="en-US" dirty="0">
                <a:latin typeface="Arial" panose="020B0604020202020204" pitchFamily="34" charset="0"/>
              </a:rPr>
              <a:t>Failed to use standardized triage tracking/tag system</a:t>
            </a:r>
          </a:p>
          <a:p>
            <a:pPr lvl="1" indent="-285750">
              <a:spcAft>
                <a:spcPts val="600"/>
              </a:spcAft>
              <a:buFont typeface="Arial" panose="020B0604020202020204" pitchFamily="34" charset="0"/>
              <a:buChar char="•"/>
            </a:pPr>
            <a:r>
              <a:rPr lang="en-US" i="0" u="none" strike="noStrike" baseline="0" dirty="0">
                <a:latin typeface="Arial" panose="020B0604020202020204" pitchFamily="34" charset="0"/>
              </a:rPr>
              <a:t>Need to establish &amp; maintain communications between scene – temporary shelter.</a:t>
            </a:r>
          </a:p>
          <a:p>
            <a:pPr lvl="1" indent="-285750">
              <a:spcAft>
                <a:spcPts val="600"/>
              </a:spcAft>
              <a:buFont typeface="Arial" panose="020B0604020202020204" pitchFamily="34" charset="0"/>
              <a:buChar char="•"/>
            </a:pPr>
            <a:r>
              <a:rPr lang="en-US" dirty="0">
                <a:latin typeface="Arial" panose="020B0604020202020204" pitchFamily="34" charset="0"/>
              </a:rPr>
              <a:t>Accountability of patient transport and receiving at facilities.</a:t>
            </a:r>
            <a:endParaRPr lang="en-US" dirty="0"/>
          </a:p>
        </p:txBody>
      </p:sp>
      <p:cxnSp>
        <p:nvCxnSpPr>
          <p:cNvPr id="9" name="Straight Connector 8">
            <a:extLst>
              <a:ext uri="{FF2B5EF4-FFF2-40B4-BE49-F238E27FC236}">
                <a16:creationId xmlns:a16="http://schemas.microsoft.com/office/drawing/2014/main" id="{0239E86D-CDEE-780D-1681-CE3FF0F61D34}"/>
              </a:ext>
            </a:extLst>
          </p:cNvPr>
          <p:cNvCxnSpPr/>
          <p:nvPr/>
        </p:nvCxnSpPr>
        <p:spPr>
          <a:xfrm>
            <a:off x="3229052" y="3437910"/>
            <a:ext cx="564357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7441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5" name="Picture 14" descr="A firetruck on a street at night&#10;&#10;Description automatically generated with low confidence">
            <a:extLst>
              <a:ext uri="{FF2B5EF4-FFF2-40B4-BE49-F238E27FC236}">
                <a16:creationId xmlns:a16="http://schemas.microsoft.com/office/drawing/2014/main" id="{CC4C9001-D453-820C-93A6-3490D00D5342}"/>
              </a:ext>
            </a:extLst>
          </p:cNvPr>
          <p:cNvPicPr>
            <a:picLocks noChangeAspect="1"/>
          </p:cNvPicPr>
          <p:nvPr/>
        </p:nvPicPr>
        <p:blipFill rotWithShape="1">
          <a:blip r:embed="rId3"/>
          <a:srcRect l="10737" r="12650" b="1"/>
          <a:stretch/>
        </p:blipFill>
        <p:spPr>
          <a:xfrm>
            <a:off x="20" y="655"/>
            <a:ext cx="6086455" cy="4468659"/>
          </a:xfrm>
          <a:prstGeom prst="rect">
            <a:avLst/>
          </a:prstGeom>
        </p:spPr>
      </p:pic>
      <p:pic>
        <p:nvPicPr>
          <p:cNvPr id="19" name="Picture 18" descr="A picture containing ground, truck, outdoor, parked&#10;&#10;Description automatically generated">
            <a:extLst>
              <a:ext uri="{FF2B5EF4-FFF2-40B4-BE49-F238E27FC236}">
                <a16:creationId xmlns:a16="http://schemas.microsoft.com/office/drawing/2014/main" id="{5DF95247-8E38-268B-04ED-3B5FB03159A5}"/>
              </a:ext>
            </a:extLst>
          </p:cNvPr>
          <p:cNvPicPr>
            <a:picLocks noChangeAspect="1"/>
          </p:cNvPicPr>
          <p:nvPr/>
        </p:nvPicPr>
        <p:blipFill rotWithShape="1">
          <a:blip r:embed="rId4"/>
          <a:srcRect t="11956" b="5829"/>
          <a:stretch/>
        </p:blipFill>
        <p:spPr>
          <a:xfrm>
            <a:off x="6086473" y="-39156"/>
            <a:ext cx="3057527" cy="4468876"/>
          </a:xfrm>
          <a:prstGeom prst="rect">
            <a:avLst/>
          </a:prstGeom>
        </p:spPr>
      </p:pic>
      <p:sp>
        <p:nvSpPr>
          <p:cNvPr id="35" name="Rectangle 25">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466372"/>
            <a:ext cx="9143999" cy="2390128"/>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27">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464543"/>
            <a:ext cx="6086474" cy="23919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9">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51" y="4466372"/>
            <a:ext cx="9150948" cy="2390128"/>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3" y="4466372"/>
            <a:ext cx="3061002" cy="2390128"/>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76" y="4486258"/>
            <a:ext cx="9145912" cy="1968154"/>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D625ED14-F0D2-4FCA-87F3-4E3D2A03DF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4834054">
            <a:off x="4671871" y="2834156"/>
            <a:ext cx="3118759" cy="3479948"/>
          </a:xfrm>
          <a:custGeom>
            <a:avLst/>
            <a:gdLst>
              <a:gd name="connsiteX0" fmla="*/ 3118759 w 3118759"/>
              <a:gd name="connsiteY0" fmla="*/ 79510 h 4639931"/>
              <a:gd name="connsiteX1" fmla="*/ 1204940 w 3118759"/>
              <a:gd name="connsiteY1" fmla="*/ 4639931 h 4639931"/>
              <a:gd name="connsiteX2" fmla="*/ 1103495 w 3118759"/>
              <a:gd name="connsiteY2" fmla="*/ 4578302 h 4639931"/>
              <a:gd name="connsiteX3" fmla="*/ 0 w 3118759"/>
              <a:gd name="connsiteY3" fmla="*/ 2502877 h 4639931"/>
              <a:gd name="connsiteX4" fmla="*/ 2502877 w 3118759"/>
              <a:gd name="connsiteY4" fmla="*/ 0 h 4639931"/>
              <a:gd name="connsiteX5" fmla="*/ 3007294 w 3118759"/>
              <a:gd name="connsiteY5" fmla="*/ 50850 h 463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18759" h="4639931">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31000">
                <a:schemeClr val="accent1">
                  <a:alpha val="0"/>
                </a:schemeClr>
              </a:gs>
              <a:gs pos="85000">
                <a:schemeClr val="accent1">
                  <a:alpha val="17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BD2AA7B4-F234-8888-FAFC-B5658040E37A}"/>
              </a:ext>
            </a:extLst>
          </p:cNvPr>
          <p:cNvSpPr txBox="1"/>
          <p:nvPr/>
        </p:nvSpPr>
        <p:spPr>
          <a:xfrm>
            <a:off x="147484" y="4599415"/>
            <a:ext cx="4648880" cy="1504724"/>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4200" b="1" kern="1200" dirty="0">
                <a:solidFill>
                  <a:srgbClr val="FFFFFF"/>
                </a:solidFill>
                <a:latin typeface="+mj-lt"/>
                <a:ea typeface="+mj-ea"/>
                <a:cs typeface="+mj-cs"/>
              </a:rPr>
              <a:t>THE RESPONSE</a:t>
            </a:r>
          </a:p>
          <a:p>
            <a:pPr defTabSz="914400">
              <a:lnSpc>
                <a:spcPct val="90000"/>
              </a:lnSpc>
              <a:spcBef>
                <a:spcPct val="0"/>
              </a:spcBef>
              <a:spcAft>
                <a:spcPts val="600"/>
              </a:spcAft>
            </a:pPr>
            <a:r>
              <a:rPr lang="en-US" b="1" kern="1200" dirty="0">
                <a:solidFill>
                  <a:srgbClr val="FFFFFF"/>
                </a:solidFill>
                <a:latin typeface="+mj-lt"/>
                <a:ea typeface="+mj-ea"/>
                <a:cs typeface="+mj-cs"/>
              </a:rPr>
              <a:t>All-Hazard WA Fire Mobilization Plan Response for providing resources</a:t>
            </a:r>
          </a:p>
          <a:p>
            <a:pPr defTabSz="914400">
              <a:lnSpc>
                <a:spcPct val="90000"/>
              </a:lnSpc>
              <a:spcBef>
                <a:spcPct val="0"/>
              </a:spcBef>
              <a:spcAft>
                <a:spcPts val="600"/>
              </a:spcAft>
            </a:pPr>
            <a:endParaRPr lang="en-US" b="1" dirty="0">
              <a:solidFill>
                <a:srgbClr val="FFFFFF"/>
              </a:solidFill>
              <a:latin typeface="+mj-lt"/>
              <a:ea typeface="+mj-ea"/>
              <a:cs typeface="+mj-cs"/>
            </a:endParaRPr>
          </a:p>
          <a:p>
            <a:pPr defTabSz="914400">
              <a:lnSpc>
                <a:spcPct val="90000"/>
              </a:lnSpc>
              <a:spcBef>
                <a:spcPct val="0"/>
              </a:spcBef>
              <a:spcAft>
                <a:spcPts val="600"/>
              </a:spcAft>
            </a:pPr>
            <a:r>
              <a:rPr lang="en-US" b="1" i="1" kern="1200" dirty="0">
                <a:solidFill>
                  <a:srgbClr val="FFFFFF"/>
                </a:solidFill>
                <a:latin typeface="+mj-lt"/>
                <a:ea typeface="+mj-ea"/>
                <a:cs typeface="+mj-cs"/>
              </a:rPr>
              <a:t>Know your plans and exercise them.</a:t>
            </a:r>
          </a:p>
        </p:txBody>
      </p:sp>
      <p:sp>
        <p:nvSpPr>
          <p:cNvPr id="5" name="TextBox 4"/>
          <p:cNvSpPr txBox="1"/>
          <p:nvPr/>
        </p:nvSpPr>
        <p:spPr>
          <a:xfrm>
            <a:off x="305187" y="2962200"/>
            <a:ext cx="2511245" cy="3904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200" b="1" kern="1200" dirty="0">
              <a:solidFill>
                <a:srgbClr val="FFFFFF"/>
              </a:solidFill>
              <a:latin typeface="+mj-lt"/>
              <a:ea typeface="+mj-ea"/>
              <a:cs typeface="+mj-cs"/>
            </a:endParaRPr>
          </a:p>
        </p:txBody>
      </p:sp>
      <p:pic>
        <p:nvPicPr>
          <p:cNvPr id="20" name="Picture 19" descr="Graphical user interface, text, application&#10;&#10;Description automatically generated">
            <a:extLst>
              <a:ext uri="{FF2B5EF4-FFF2-40B4-BE49-F238E27FC236}">
                <a16:creationId xmlns:a16="http://schemas.microsoft.com/office/drawing/2014/main" id="{7F6A0021-17DB-F543-8D76-8E83E30BC534}"/>
              </a:ext>
            </a:extLst>
          </p:cNvPr>
          <p:cNvPicPr>
            <a:picLocks noChangeAspect="1"/>
          </p:cNvPicPr>
          <p:nvPr/>
        </p:nvPicPr>
        <p:blipFill>
          <a:blip r:embed="rId5"/>
          <a:stretch>
            <a:fillRect/>
          </a:stretch>
        </p:blipFill>
        <p:spPr>
          <a:xfrm>
            <a:off x="5097792" y="5455437"/>
            <a:ext cx="3898724" cy="1255769"/>
          </a:xfrm>
          <a:prstGeom prst="rect">
            <a:avLst/>
          </a:prstGeom>
        </p:spPr>
      </p:pic>
    </p:spTree>
    <p:extLst>
      <p:ext uri="{BB962C8B-B14F-4D97-AF65-F5344CB8AC3E}">
        <p14:creationId xmlns:p14="http://schemas.microsoft.com/office/powerpoint/2010/main" val="654121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p:cNvSpPr txBox="1"/>
          <p:nvPr/>
        </p:nvSpPr>
        <p:spPr>
          <a:xfrm>
            <a:off x="305187" y="2962200"/>
            <a:ext cx="2511245" cy="3904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200" b="1"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D2AA7B4-F234-8888-FAFC-B5658040E37A}"/>
              </a:ext>
            </a:extLst>
          </p:cNvPr>
          <p:cNvSpPr txBox="1"/>
          <p:nvPr/>
        </p:nvSpPr>
        <p:spPr>
          <a:xfrm>
            <a:off x="51917" y="532010"/>
            <a:ext cx="2977035" cy="2169825"/>
          </a:xfrm>
          <a:prstGeom prst="rect">
            <a:avLst/>
          </a:prstGeom>
          <a:noFill/>
        </p:spPr>
        <p:txBody>
          <a:bodyPr wrap="square">
            <a:spAutoFit/>
          </a:bodyPr>
          <a:lstStyle/>
          <a:p>
            <a:pPr defTabSz="914400">
              <a:lnSpc>
                <a:spcPct val="90000"/>
              </a:lnSpc>
              <a:spcBef>
                <a:spcPct val="0"/>
              </a:spcBef>
            </a:pPr>
            <a:r>
              <a:rPr lang="en-US" sz="5000" b="1" dirty="0">
                <a:solidFill>
                  <a:srgbClr val="FFFFFF"/>
                </a:solidFill>
                <a:latin typeface="+mj-lt"/>
                <a:ea typeface="+mj-ea"/>
                <a:cs typeface="+mj-cs"/>
              </a:rPr>
              <a:t>Critical Partner Support</a:t>
            </a:r>
            <a:endParaRPr lang="en-US" sz="5000" b="1" kern="1200" dirty="0">
              <a:solidFill>
                <a:srgbClr val="FFFFFF"/>
              </a:solidFill>
              <a:latin typeface="+mj-lt"/>
              <a:ea typeface="+mj-ea"/>
              <a:cs typeface="+mj-cs"/>
            </a:endParaRPr>
          </a:p>
        </p:txBody>
      </p:sp>
      <p:sp>
        <p:nvSpPr>
          <p:cNvPr id="7" name="TextBox 6">
            <a:extLst>
              <a:ext uri="{FF2B5EF4-FFF2-40B4-BE49-F238E27FC236}">
                <a16:creationId xmlns:a16="http://schemas.microsoft.com/office/drawing/2014/main" id="{7C46C099-E4E0-86C6-D7E3-0D75E241D061}"/>
              </a:ext>
            </a:extLst>
          </p:cNvPr>
          <p:cNvSpPr txBox="1"/>
          <p:nvPr/>
        </p:nvSpPr>
        <p:spPr>
          <a:xfrm>
            <a:off x="51917" y="3615083"/>
            <a:ext cx="2977036" cy="1960537"/>
          </a:xfrm>
          <a:prstGeom prst="rect">
            <a:avLst/>
          </a:prstGeom>
          <a:noFill/>
        </p:spPr>
        <p:txBody>
          <a:bodyPr wrap="square" anchor="ctr">
            <a:spAutoFit/>
          </a:bodyPr>
          <a:lstStyle/>
          <a:p>
            <a:pPr defTabSz="914400">
              <a:lnSpc>
                <a:spcPct val="90000"/>
              </a:lnSpc>
              <a:spcBef>
                <a:spcPct val="0"/>
              </a:spcBef>
              <a:spcAft>
                <a:spcPts val="1800"/>
              </a:spcAft>
            </a:pPr>
            <a:r>
              <a:rPr lang="en-US" sz="3000" b="1" u="sng" kern="1200" dirty="0">
                <a:solidFill>
                  <a:srgbClr val="FFFFFF"/>
                </a:solidFill>
                <a:latin typeface="+mj-lt"/>
                <a:ea typeface="+mj-ea"/>
                <a:cs typeface="+mj-cs"/>
              </a:rPr>
              <a:t>Keys to Success:</a:t>
            </a:r>
          </a:p>
          <a:p>
            <a:pPr marL="342900" indent="-342900" defTabSz="914400">
              <a:lnSpc>
                <a:spcPct val="90000"/>
              </a:lnSpc>
              <a:spcBef>
                <a:spcPct val="0"/>
              </a:spcBef>
              <a:spcAft>
                <a:spcPts val="1200"/>
              </a:spcAft>
              <a:buFont typeface="Arial" panose="020B0604020202020204" pitchFamily="34" charset="0"/>
              <a:buChar char="•"/>
            </a:pPr>
            <a:r>
              <a:rPr lang="en-US" sz="2200" kern="1200" dirty="0">
                <a:solidFill>
                  <a:srgbClr val="FFFFFF"/>
                </a:solidFill>
                <a:latin typeface="+mj-lt"/>
                <a:ea typeface="+mj-ea"/>
                <a:cs typeface="+mj-cs"/>
              </a:rPr>
              <a:t>Relationships</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Contact Info</a:t>
            </a:r>
            <a:endParaRPr lang="en-US" sz="2200" kern="1200" dirty="0">
              <a:solidFill>
                <a:srgbClr val="FFFFFF"/>
              </a:solidFill>
              <a:latin typeface="+mj-lt"/>
              <a:ea typeface="+mj-ea"/>
              <a:cs typeface="+mj-cs"/>
            </a:endParaRP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Plans</a:t>
            </a:r>
            <a:endParaRPr lang="en-US" sz="2200" kern="1200" dirty="0">
              <a:solidFill>
                <a:srgbClr val="FFFFFF"/>
              </a:solidFill>
              <a:latin typeface="+mj-lt"/>
              <a:ea typeface="+mj-ea"/>
              <a:cs typeface="+mj-cs"/>
            </a:endParaRPr>
          </a:p>
        </p:txBody>
      </p:sp>
      <p:sp>
        <p:nvSpPr>
          <p:cNvPr id="13" name="TextBox 12">
            <a:extLst>
              <a:ext uri="{FF2B5EF4-FFF2-40B4-BE49-F238E27FC236}">
                <a16:creationId xmlns:a16="http://schemas.microsoft.com/office/drawing/2014/main" id="{4AF4118B-C19E-1346-0583-D94F58D7AD15}"/>
              </a:ext>
            </a:extLst>
          </p:cNvPr>
          <p:cNvSpPr txBox="1"/>
          <p:nvPr/>
        </p:nvSpPr>
        <p:spPr>
          <a:xfrm>
            <a:off x="3371854" y="401216"/>
            <a:ext cx="5429244" cy="477053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Relationships</a:t>
            </a:r>
          </a:p>
          <a:p>
            <a:pPr marL="28575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Get to know your partners before response</a:t>
            </a:r>
          </a:p>
          <a:p>
            <a:pPr marL="28575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Lean in early to ask for support</a:t>
            </a:r>
          </a:p>
          <a:p>
            <a:pPr marL="285750" marR="0" lvl="0" indent="-9144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Be willing to say yes!</a:t>
            </a:r>
          </a:p>
          <a:p>
            <a:endParaRPr lang="en-US" sz="2200" b="1" dirty="0"/>
          </a:p>
          <a:p>
            <a:r>
              <a:rPr lang="en-US" sz="2200" b="1" dirty="0"/>
              <a:t>Contact Info</a:t>
            </a:r>
          </a:p>
          <a:p>
            <a:pPr marL="285750" indent="-91440">
              <a:buFont typeface="Arial" panose="020B0604020202020204" pitchFamily="34" charset="0"/>
              <a:buChar char="•"/>
            </a:pPr>
            <a:r>
              <a:rPr lang="en-US" dirty="0"/>
              <a:t>	Have 24/7 contact info</a:t>
            </a:r>
          </a:p>
          <a:p>
            <a:pPr marL="285750" indent="-91440">
              <a:buFont typeface="Arial" panose="020B0604020202020204" pitchFamily="34" charset="0"/>
              <a:buChar char="•"/>
            </a:pPr>
            <a:r>
              <a:rPr lang="en-US" dirty="0"/>
              <a:t>	Think outside the box</a:t>
            </a:r>
          </a:p>
          <a:p>
            <a:endParaRPr lang="en-US" dirty="0"/>
          </a:p>
          <a:p>
            <a:r>
              <a:rPr lang="en-US" sz="2200" b="1" dirty="0"/>
              <a:t>Facility Plans</a:t>
            </a:r>
          </a:p>
          <a:p>
            <a:pPr marL="285750" indent="-91440">
              <a:buFont typeface="Arial" panose="020B0604020202020204" pitchFamily="34" charset="0"/>
              <a:buChar char="•"/>
            </a:pPr>
            <a:r>
              <a:rPr lang="en-US" dirty="0"/>
              <a:t>	Create functional plans</a:t>
            </a:r>
          </a:p>
          <a:p>
            <a:pPr marL="285750" indent="-91440">
              <a:buFont typeface="Arial" panose="020B0604020202020204" pitchFamily="34" charset="0"/>
              <a:buChar char="•"/>
            </a:pPr>
            <a:r>
              <a:rPr lang="en-US" dirty="0"/>
              <a:t>	Include partners in the planning process/review</a:t>
            </a:r>
          </a:p>
          <a:p>
            <a:pPr marL="285750" indent="-91440">
              <a:buFont typeface="Arial" panose="020B0604020202020204" pitchFamily="34" charset="0"/>
              <a:buChar char="•"/>
            </a:pPr>
            <a:r>
              <a:rPr lang="en-US" dirty="0"/>
              <a:t>   Know your local resources</a:t>
            </a:r>
          </a:p>
          <a:p>
            <a:pPr marL="285750" indent="-91440">
              <a:buFont typeface="Arial" panose="020B0604020202020204" pitchFamily="34" charset="0"/>
              <a:buChar char="•"/>
            </a:pPr>
            <a:r>
              <a:rPr lang="en-US" dirty="0"/>
              <a:t>   Utilize MOU’s</a:t>
            </a:r>
          </a:p>
          <a:p>
            <a:pPr marL="285750" indent="-91440">
              <a:buFont typeface="Arial" panose="020B0604020202020204" pitchFamily="34" charset="0"/>
              <a:buChar char="•"/>
            </a:pPr>
            <a:endParaRPr lang="en-US" dirty="0"/>
          </a:p>
          <a:p>
            <a:endParaRPr lang="en-US" dirty="0"/>
          </a:p>
        </p:txBody>
      </p:sp>
      <p:pic>
        <p:nvPicPr>
          <p:cNvPr id="1026" name="Picture 2">
            <a:extLst>
              <a:ext uri="{FF2B5EF4-FFF2-40B4-BE49-F238E27FC236}">
                <a16:creationId xmlns:a16="http://schemas.microsoft.com/office/drawing/2014/main" id="{E01C0A36-1EC9-92D9-8AF6-2D9AEAE65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877"/>
          <a:stretch>
            <a:fillRect/>
          </a:stretch>
        </p:blipFill>
        <p:spPr bwMode="auto">
          <a:xfrm>
            <a:off x="3159334" y="5196925"/>
            <a:ext cx="3169759" cy="14430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Logo, company name&#10;&#10;Description automatically generated">
            <a:extLst>
              <a:ext uri="{FF2B5EF4-FFF2-40B4-BE49-F238E27FC236}">
                <a16:creationId xmlns:a16="http://schemas.microsoft.com/office/drawing/2014/main" id="{3AEC4D0D-1AED-FC1E-FE6D-EF88155D69F9}"/>
              </a:ext>
            </a:extLst>
          </p:cNvPr>
          <p:cNvPicPr>
            <a:picLocks noChangeAspect="1"/>
          </p:cNvPicPr>
          <p:nvPr/>
        </p:nvPicPr>
        <p:blipFill>
          <a:blip r:embed="rId4"/>
          <a:stretch>
            <a:fillRect/>
          </a:stretch>
        </p:blipFill>
        <p:spPr>
          <a:xfrm>
            <a:off x="6457871" y="5268548"/>
            <a:ext cx="2236228" cy="1162839"/>
          </a:xfrm>
          <a:prstGeom prst="rect">
            <a:avLst/>
          </a:prstGeom>
        </p:spPr>
      </p:pic>
    </p:spTree>
    <p:extLst>
      <p:ext uri="{BB962C8B-B14F-4D97-AF65-F5344CB8AC3E}">
        <p14:creationId xmlns:p14="http://schemas.microsoft.com/office/powerpoint/2010/main" val="2278244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203645"/>
            <a:ext cx="9144000" cy="809625"/>
          </a:xfrm>
          <a:prstGeom prst="rect">
            <a:avLst/>
          </a:prstGeom>
        </p:spPr>
      </p:pic>
      <p:sp>
        <p:nvSpPr>
          <p:cNvPr id="5" name="Rectangle 4"/>
          <p:cNvSpPr/>
          <p:nvPr/>
        </p:nvSpPr>
        <p:spPr>
          <a:xfrm>
            <a:off x="0" y="1345721"/>
            <a:ext cx="9144000" cy="77637"/>
          </a:xfrm>
          <a:prstGeom prst="rect">
            <a:avLst/>
          </a:prstGeom>
          <a:solidFill>
            <a:srgbClr val="A5C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46353"/>
            <a:ext cx="9144000" cy="1345721"/>
          </a:xfrm>
          <a:solidFill>
            <a:srgbClr val="1E3950"/>
          </a:solidFill>
        </p:spPr>
        <p:txBody>
          <a:bodyPr>
            <a:normAutofit/>
          </a:bodyPr>
          <a:lstStyle/>
          <a:p>
            <a:pPr marL="457200"/>
            <a:r>
              <a:rPr lang="en-US" sz="3600">
                <a:solidFill>
                  <a:schemeClr val="bg1"/>
                </a:solidFill>
              </a:rPr>
              <a:t>Critical Learnings</a:t>
            </a:r>
            <a:endParaRPr lang="en-US" sz="3600" dirty="0">
              <a:solidFill>
                <a:schemeClr val="bg1"/>
              </a:solidFill>
            </a:endParaRPr>
          </a:p>
        </p:txBody>
      </p:sp>
      <p:sp>
        <p:nvSpPr>
          <p:cNvPr id="3" name="TextBox 2">
            <a:extLst>
              <a:ext uri="{FF2B5EF4-FFF2-40B4-BE49-F238E27FC236}">
                <a16:creationId xmlns:a16="http://schemas.microsoft.com/office/drawing/2014/main" id="{AF8E1B69-FC8B-FB8B-4D33-57C4DE7F88CB}"/>
              </a:ext>
            </a:extLst>
          </p:cNvPr>
          <p:cNvSpPr txBox="1"/>
          <p:nvPr/>
        </p:nvSpPr>
        <p:spPr>
          <a:xfrm>
            <a:off x="1" y="1172183"/>
            <a:ext cx="9144000" cy="5907066"/>
          </a:xfrm>
          <a:prstGeom prst="rect">
            <a:avLst/>
          </a:prstGeom>
          <a:noFill/>
        </p:spPr>
        <p:txBody>
          <a:bodyPr wrap="square">
            <a:spAutoFit/>
          </a:bodyPr>
          <a:lstStyle/>
          <a:p>
            <a:pPr marR="0">
              <a:lnSpc>
                <a:spcPct val="107000"/>
              </a:lnSpc>
              <a:spcBef>
                <a:spcPts val="0"/>
              </a:spcBef>
              <a:spcAft>
                <a:spcPts val="80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Times New Roman" panose="02020603050405020304" pitchFamily="18" charset="0"/>
              </a:rPr>
              <a:t>Have patient details on hand for evacuation.</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Times New Roman" panose="02020603050405020304" pitchFamily="18" charset="0"/>
              </a:rPr>
              <a:t>Utilize v</a:t>
            </a:r>
            <a:r>
              <a:rPr lang="en-US" sz="1500" b="1" dirty="0">
                <a:effectLst/>
                <a:latin typeface="Calibri" panose="020F0502020204030204" pitchFamily="34" charset="0"/>
                <a:ea typeface="Calibri" panose="020F0502020204030204" pitchFamily="34" charset="0"/>
                <a:cs typeface="Times New Roman" panose="02020603050405020304" pitchFamily="18" charset="0"/>
              </a:rPr>
              <a:t>irtual platforms to connect partners- </a:t>
            </a:r>
            <a:r>
              <a:rPr lang="en-US" sz="1500" dirty="0">
                <a:latin typeface="Calibri" panose="020F0502020204030204" pitchFamily="34" charset="0"/>
                <a:ea typeface="Calibri" panose="020F0502020204030204" pitchFamily="34" charset="0"/>
                <a:cs typeface="Times New Roman" panose="02020603050405020304" pitchFamily="18" charset="0"/>
              </a:rPr>
              <a:t>this allowed for all partners to support and</a:t>
            </a:r>
            <a:r>
              <a:rPr lang="en-US" sz="1500" dirty="0">
                <a:effectLst/>
                <a:latin typeface="Calibri" panose="020F0502020204030204" pitchFamily="34" charset="0"/>
                <a:ea typeface="Calibri" panose="020F0502020204030204" pitchFamily="34" charset="0"/>
                <a:cs typeface="Times New Roman" panose="02020603050405020304" pitchFamily="18" charset="0"/>
              </a:rPr>
              <a:t> was highly effective. Provided clear communication and coordination, no delay in response due to drive time/traffic from the incident.</a:t>
            </a:r>
          </a:p>
          <a:p>
            <a:pPr marL="285750" marR="0" indent="-285750">
              <a:lnSpc>
                <a:spcPct val="107000"/>
              </a:lnSpc>
              <a:spcBef>
                <a:spcPts val="0"/>
              </a:spcBef>
              <a:spcAft>
                <a:spcPts val="80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Times New Roman" panose="02020603050405020304" pitchFamily="18" charset="0"/>
              </a:rPr>
              <a:t>Plan for facility staff to work </a:t>
            </a:r>
            <a:r>
              <a:rPr lang="en-US" sz="1500" b="1" dirty="0">
                <a:effectLst/>
                <a:latin typeface="Calibri" panose="020F0502020204030204" pitchFamily="34" charset="0"/>
                <a:ea typeface="Calibri" panose="020F0502020204030204" pitchFamily="34" charset="0"/>
                <a:cs typeface="Times New Roman" panose="02020603050405020304" pitchFamily="18" charset="0"/>
              </a:rPr>
              <a:t>alongside responders-</a:t>
            </a:r>
            <a:r>
              <a:rPr lang="en-US" sz="1500" dirty="0">
                <a:effectLst/>
                <a:latin typeface="Calibri" panose="020F0502020204030204" pitchFamily="34" charset="0"/>
                <a:ea typeface="Calibri" panose="020F0502020204030204" pitchFamily="34" charset="0"/>
                <a:cs typeface="Times New Roman" panose="02020603050405020304" pitchFamily="18" charset="0"/>
              </a:rPr>
              <a:t>to support patient care in the holding area, provided critical patient information, supported appropriate placement based on needs, and verified accuracy on transportation.</a:t>
            </a:r>
          </a:p>
          <a:p>
            <a:pPr marL="285750" marR="0" indent="-285750">
              <a:lnSpc>
                <a:spcPct val="107000"/>
              </a:lnSpc>
              <a:spcBef>
                <a:spcPts val="0"/>
              </a:spcBef>
              <a:spcAft>
                <a:spcPts val="800"/>
              </a:spcAft>
              <a:buFont typeface="Arial" panose="020B0604020202020204" pitchFamily="34" charset="0"/>
              <a:buChar char="•"/>
            </a:pPr>
            <a:r>
              <a:rPr lang="en-US" sz="1500" b="1" dirty="0">
                <a:latin typeface="Calibri" panose="020F0502020204030204" pitchFamily="34" charset="0"/>
                <a:ea typeface="Calibri" panose="020F0502020204030204" pitchFamily="34" charset="0"/>
                <a:cs typeface="Times New Roman" panose="02020603050405020304" pitchFamily="18" charset="0"/>
              </a:rPr>
              <a:t>Ensure you have c</a:t>
            </a:r>
            <a:r>
              <a:rPr lang="en-US" sz="1500" b="1" dirty="0">
                <a:effectLst/>
                <a:latin typeface="Calibri" panose="020F0502020204030204" pitchFamily="34" charset="0"/>
                <a:ea typeface="Calibri" panose="020F0502020204030204" pitchFamily="34" charset="0"/>
                <a:cs typeface="Times New Roman" panose="02020603050405020304" pitchFamily="18" charset="0"/>
              </a:rPr>
              <a:t>ontacts and planning information ahead of a response. </a:t>
            </a:r>
            <a:r>
              <a:rPr lang="en-US" sz="1500" dirty="0">
                <a:effectLst/>
                <a:latin typeface="Calibri" panose="020F0502020204030204" pitchFamily="34" charset="0"/>
                <a:ea typeface="Calibri" panose="020F0502020204030204" pitchFamily="34" charset="0"/>
                <a:cs typeface="Times New Roman" panose="02020603050405020304" pitchFamily="18" charset="0"/>
              </a:rPr>
              <a:t>It is optimal for facilities/agencies/organizations </a:t>
            </a:r>
            <a:r>
              <a:rPr lang="en-US" sz="1500" dirty="0">
                <a:latin typeface="Calibri" panose="020F0502020204030204" pitchFamily="34" charset="0"/>
                <a:ea typeface="Calibri" panose="020F0502020204030204" pitchFamily="34" charset="0"/>
                <a:cs typeface="Times New Roman" panose="02020603050405020304" pitchFamily="18" charset="0"/>
              </a:rPr>
              <a:t>to speak, meet, </a:t>
            </a:r>
            <a:r>
              <a:rPr lang="en-US" sz="1500" dirty="0">
                <a:effectLst/>
                <a:latin typeface="Calibri" panose="020F0502020204030204" pitchFamily="34" charset="0"/>
                <a:ea typeface="Calibri" panose="020F0502020204030204" pitchFamily="34" charset="0"/>
                <a:cs typeface="Times New Roman" panose="02020603050405020304" pitchFamily="18" charset="0"/>
              </a:rPr>
              <a:t>or be part of coalition and the community conversations before working alongside each other during stress/crisis. Build your relationships and plans BEFORE response! Additionally, make sure you have 24/7 contacts or cell numbers.</a:t>
            </a:r>
          </a:p>
          <a:p>
            <a:pPr marL="285750" marR="0" indent="-285750">
              <a:lnSpc>
                <a:spcPct val="107000"/>
              </a:lnSpc>
              <a:spcBef>
                <a:spcPts val="0"/>
              </a:spcBef>
              <a:spcAft>
                <a:spcPts val="800"/>
              </a:spcAft>
              <a:buFont typeface="Arial" panose="020B0604020202020204" pitchFamily="34" charset="0"/>
              <a:buChar char="•"/>
            </a:pPr>
            <a:r>
              <a:rPr lang="en-US" sz="1500" b="1" dirty="0">
                <a:effectLst/>
                <a:latin typeface="Calibri" panose="020F0502020204030204" pitchFamily="34" charset="0"/>
                <a:ea typeface="Calibri" panose="020F0502020204030204" pitchFamily="34" charset="0"/>
                <a:cs typeface="Times New Roman" panose="02020603050405020304" pitchFamily="18" charset="0"/>
              </a:rPr>
              <a:t>WATrac was key for all the agencies involved in patient movement and care</a:t>
            </a:r>
            <a:r>
              <a:rPr lang="en-US" sz="1500" dirty="0">
                <a:effectLst/>
                <a:latin typeface="Calibri" panose="020F0502020204030204" pitchFamily="34" charset="0"/>
                <a:ea typeface="Calibri" panose="020F0502020204030204" pitchFamily="34" charset="0"/>
                <a:cs typeface="Times New Roman" panose="02020603050405020304" pitchFamily="18" charset="0"/>
              </a:rPr>
              <a:t>. Many of the fire departments and long-term care facilities involved had not previously used this platform. This caused some delay</a:t>
            </a:r>
            <a:r>
              <a:rPr lang="en-US" sz="1500" dirty="0">
                <a:latin typeface="Calibri" panose="020F0502020204030204" pitchFamily="34" charset="0"/>
                <a:ea typeface="Calibri" panose="020F0502020204030204" pitchFamily="34" charset="0"/>
                <a:cs typeface="Times New Roman" panose="02020603050405020304" pitchFamily="18" charset="0"/>
              </a:rPr>
              <a:t>, </a:t>
            </a:r>
            <a:r>
              <a:rPr lang="en-US" sz="1500" dirty="0">
                <a:effectLst/>
                <a:latin typeface="Calibri" panose="020F0502020204030204" pitchFamily="34" charset="0"/>
                <a:ea typeface="Calibri" panose="020F0502020204030204" pitchFamily="34" charset="0"/>
                <a:cs typeface="Times New Roman" panose="02020603050405020304" pitchFamily="18" charset="0"/>
              </a:rPr>
              <a:t>additional time/manpower to input them into the system. Reach out to the Network to get added to WATrac before you have the need to use it. This was the first time WATrac was used for a LTC evacuation/relocation/patient tracking incident. It was highly useful in family reunification and coordination with all the receiving partners and command post on site.</a:t>
            </a:r>
          </a:p>
          <a:p>
            <a:pPr marL="285750" marR="0" indent="-285750">
              <a:lnSpc>
                <a:spcPct val="107000"/>
              </a:lnSpc>
              <a:spcBef>
                <a:spcPts val="0"/>
              </a:spcBef>
              <a:spcAft>
                <a:spcPts val="800"/>
              </a:spcAft>
              <a:buFont typeface="Arial" panose="020B0604020202020204" pitchFamily="34" charset="0"/>
              <a:buChar char="•"/>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Arial" panose="020B0604020202020204" pitchFamily="34" charset="0"/>
              <a:buChar char="•"/>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8620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222728"/>
            <a:ext cx="9144000" cy="809625"/>
          </a:xfrm>
          <a:prstGeom prst="rect">
            <a:avLst/>
          </a:prstGeom>
        </p:spPr>
      </p:pic>
      <p:sp>
        <p:nvSpPr>
          <p:cNvPr id="5" name="Rectangle 4"/>
          <p:cNvSpPr/>
          <p:nvPr/>
        </p:nvSpPr>
        <p:spPr>
          <a:xfrm>
            <a:off x="0" y="1345721"/>
            <a:ext cx="9144000" cy="77637"/>
          </a:xfrm>
          <a:prstGeom prst="rect">
            <a:avLst/>
          </a:prstGeom>
          <a:solidFill>
            <a:srgbClr val="A5C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46353"/>
            <a:ext cx="9144000" cy="1345721"/>
          </a:xfrm>
          <a:solidFill>
            <a:srgbClr val="1E3950"/>
          </a:solidFill>
        </p:spPr>
        <p:txBody>
          <a:bodyPr>
            <a:normAutofit/>
          </a:bodyPr>
          <a:lstStyle/>
          <a:p>
            <a:pPr marL="457200"/>
            <a:r>
              <a:rPr lang="en-US" sz="3600">
                <a:solidFill>
                  <a:schemeClr val="bg1"/>
                </a:solidFill>
              </a:rPr>
              <a:t>What’s next?</a:t>
            </a:r>
            <a:endParaRPr lang="en-US" sz="3600" dirty="0">
              <a:solidFill>
                <a:schemeClr val="bg1"/>
              </a:solidFill>
            </a:endParaRPr>
          </a:p>
        </p:txBody>
      </p:sp>
      <p:graphicFrame>
        <p:nvGraphicFramePr>
          <p:cNvPr id="8" name="TextBox 2">
            <a:extLst>
              <a:ext uri="{FF2B5EF4-FFF2-40B4-BE49-F238E27FC236}">
                <a16:creationId xmlns:a16="http://schemas.microsoft.com/office/drawing/2014/main" id="{2ABD907A-AD5C-91C2-533C-BD88C76DC358}"/>
              </a:ext>
            </a:extLst>
          </p:cNvPr>
          <p:cNvGraphicFramePr/>
          <p:nvPr>
            <p:extLst>
              <p:ext uri="{D42A27DB-BD31-4B8C-83A1-F6EECF244321}">
                <p14:modId xmlns:p14="http://schemas.microsoft.com/office/powerpoint/2010/main" val="2136724577"/>
              </p:ext>
            </p:extLst>
          </p:nvPr>
        </p:nvGraphicFramePr>
        <p:xfrm>
          <a:off x="193040" y="1639536"/>
          <a:ext cx="8747760" cy="44873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3168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42713" y="-1142284"/>
            <a:ext cx="6858000" cy="9143425"/>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733" y="0"/>
            <a:ext cx="6803134"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125298" y="-161647"/>
            <a:ext cx="4894564" cy="9145160"/>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238A9F6A-A4D2-B02F-B984-F42395D01598}"/>
              </a:ext>
            </a:extLst>
          </p:cNvPr>
          <p:cNvPicPr>
            <a:picLocks noChangeAspect="1"/>
          </p:cNvPicPr>
          <p:nvPr/>
        </p:nvPicPr>
        <p:blipFill>
          <a:blip r:embed="rId2"/>
          <a:stretch>
            <a:fillRect/>
          </a:stretch>
        </p:blipFill>
        <p:spPr>
          <a:xfrm>
            <a:off x="261759" y="903911"/>
            <a:ext cx="8619908" cy="5049750"/>
          </a:xfrm>
          <a:prstGeom prst="rect">
            <a:avLst/>
          </a:prstGeom>
        </p:spPr>
      </p:pic>
    </p:spTree>
    <p:extLst>
      <p:ext uri="{BB962C8B-B14F-4D97-AF65-F5344CB8AC3E}">
        <p14:creationId xmlns:p14="http://schemas.microsoft.com/office/powerpoint/2010/main" val="2301260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WHRN_PPT_2.eps" descr="/Users/Shandy/Desktop/NWHRN_PPT_Slides/NWHRN_PPT_2.eps"/>
          <p:cNvPicPr>
            <a:picLocks noChangeAspect="1"/>
          </p:cNvPicPr>
          <p:nvPr/>
        </p:nvPicPr>
        <p:blipFill>
          <a:blip r:embed="rId2" r:link="rId3"/>
          <a:stretch>
            <a:fillRect/>
          </a:stretch>
        </p:blipFill>
        <p:spPr>
          <a:xfrm>
            <a:off x="0" y="0"/>
            <a:ext cx="9144000" cy="6858000"/>
          </a:xfrm>
          <a:prstGeom prst="rect">
            <a:avLst/>
          </a:prstGeom>
        </p:spPr>
      </p:pic>
      <p:sp>
        <p:nvSpPr>
          <p:cNvPr id="2" name="TextBox 1"/>
          <p:cNvSpPr txBox="1"/>
          <p:nvPr/>
        </p:nvSpPr>
        <p:spPr>
          <a:xfrm>
            <a:off x="680936" y="2996654"/>
            <a:ext cx="7772400" cy="2215991"/>
          </a:xfrm>
          <a:prstGeom prst="rect">
            <a:avLst/>
          </a:prstGeom>
          <a:noFill/>
        </p:spPr>
        <p:txBody>
          <a:bodyPr wrap="square" rtlCol="0">
            <a:spAutoFit/>
          </a:bodyPr>
          <a:lstStyle/>
          <a:p>
            <a:pPr algn="ctr"/>
            <a:r>
              <a:rPr lang="en-US" b="1" dirty="0">
                <a:solidFill>
                  <a:schemeClr val="bg1"/>
                </a:solidFill>
              </a:rPr>
              <a:t>On behalf of all who were involved, we want to thank each one for the support provided to one another as response colleagues and the incredible care exhibited for these patients!</a:t>
            </a:r>
          </a:p>
          <a:p>
            <a:pPr algn="ctr"/>
            <a:endParaRPr lang="en-US" b="1" dirty="0">
              <a:solidFill>
                <a:schemeClr val="bg1"/>
              </a:solidFill>
            </a:endParaRPr>
          </a:p>
          <a:p>
            <a:pPr algn="ctr"/>
            <a:endParaRPr lang="en-US" b="1" dirty="0">
              <a:solidFill>
                <a:schemeClr val="bg1"/>
              </a:solidFill>
            </a:endParaRPr>
          </a:p>
          <a:p>
            <a:pPr algn="ctr"/>
            <a:r>
              <a:rPr lang="en-US" sz="4800" b="1" dirty="0">
                <a:solidFill>
                  <a:schemeClr val="bg1"/>
                </a:solidFill>
              </a:rPr>
              <a:t>QUESTIONS?</a:t>
            </a:r>
          </a:p>
        </p:txBody>
      </p:sp>
    </p:spTree>
    <p:extLst>
      <p:ext uri="{BB962C8B-B14F-4D97-AF65-F5344CB8AC3E}">
        <p14:creationId xmlns:p14="http://schemas.microsoft.com/office/powerpoint/2010/main" val="159622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5721"/>
            <a:ext cx="9144000" cy="77637"/>
          </a:xfrm>
          <a:prstGeom prst="rect">
            <a:avLst/>
          </a:prstGeom>
          <a:solidFill>
            <a:srgbClr val="A5C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46353"/>
            <a:ext cx="9144000" cy="1345721"/>
          </a:xfrm>
          <a:solidFill>
            <a:srgbClr val="1E3950"/>
          </a:solidFill>
        </p:spPr>
        <p:txBody>
          <a:bodyPr>
            <a:normAutofit/>
          </a:bodyPr>
          <a:lstStyle/>
          <a:p>
            <a:pPr marL="457200" algn="l"/>
            <a:r>
              <a:rPr lang="en-US" sz="3600" dirty="0">
                <a:solidFill>
                  <a:schemeClr val="bg1"/>
                </a:solidFill>
              </a:rPr>
              <a:t>Panel Introductions &amp; Response Role  </a:t>
            </a:r>
          </a:p>
        </p:txBody>
      </p:sp>
      <p:sp>
        <p:nvSpPr>
          <p:cNvPr id="7" name="TextBox 6">
            <a:extLst>
              <a:ext uri="{FF2B5EF4-FFF2-40B4-BE49-F238E27FC236}">
                <a16:creationId xmlns:a16="http://schemas.microsoft.com/office/drawing/2014/main" id="{17C11D1D-EF77-54A6-AE39-112DFE6DFD6F}"/>
              </a:ext>
            </a:extLst>
          </p:cNvPr>
          <p:cNvSpPr txBox="1"/>
          <p:nvPr/>
        </p:nvSpPr>
        <p:spPr>
          <a:xfrm>
            <a:off x="171080" y="1540127"/>
            <a:ext cx="8881479" cy="5035353"/>
          </a:xfrm>
          <a:prstGeom prst="rect">
            <a:avLst/>
          </a:prstGeom>
          <a:noFill/>
        </p:spPr>
        <p:txBody>
          <a:bodyPr wrap="square" numCol="2" rtlCol="0">
            <a:spAutoFit/>
          </a:bodyPr>
          <a:lstStyle/>
          <a:p>
            <a:r>
              <a:rPr lang="en-US" b="1" dirty="0"/>
              <a:t>Elena Madrid</a:t>
            </a:r>
          </a:p>
          <a:p>
            <a:r>
              <a:rPr lang="en-US" dirty="0"/>
              <a:t>Washington Health Care Association</a:t>
            </a:r>
          </a:p>
          <a:p>
            <a:r>
              <a:rPr lang="en-US" b="1" dirty="0">
                <a:solidFill>
                  <a:srgbClr val="A5CF55"/>
                </a:solidFill>
              </a:rPr>
              <a:t>LTC Coordination (Virtual)</a:t>
            </a:r>
          </a:p>
          <a:p>
            <a:endParaRPr lang="en-US" b="1" dirty="0"/>
          </a:p>
          <a:p>
            <a:r>
              <a:rPr lang="en-US" b="1" dirty="0"/>
              <a:t>Elya Baltazar</a:t>
            </a:r>
            <a:r>
              <a:rPr lang="en-US" dirty="0"/>
              <a:t>, </a:t>
            </a:r>
            <a:r>
              <a:rPr lang="en-US" i="1" dirty="0"/>
              <a:t>District Manager</a:t>
            </a:r>
          </a:p>
          <a:p>
            <a:r>
              <a:rPr lang="en-US" dirty="0"/>
              <a:t>Northwest Healthcare Response Network</a:t>
            </a:r>
          </a:p>
          <a:p>
            <a:r>
              <a:rPr lang="en-US" b="1" dirty="0">
                <a:solidFill>
                  <a:srgbClr val="A5CF55"/>
                </a:solidFill>
              </a:rPr>
              <a:t>Patient Tracking (Virtual)</a:t>
            </a:r>
          </a:p>
          <a:p>
            <a:endParaRPr lang="en-US" b="1" dirty="0">
              <a:solidFill>
                <a:srgbClr val="A5CF55"/>
              </a:solidFill>
            </a:endParaRPr>
          </a:p>
          <a:p>
            <a:pPr marR="0">
              <a:spcBef>
                <a:spcPts val="0"/>
              </a:spcBef>
              <a:spcAft>
                <a:spcPts val="0"/>
              </a:spcAft>
            </a:pPr>
            <a:r>
              <a:rPr lang="en-US" sz="1800" b="1" dirty="0">
                <a:effectLst/>
                <a:latin typeface="Calibri" panose="020F0502020204030204" pitchFamily="34" charset="0"/>
                <a:ea typeface="Calibri" panose="020F0502020204030204" pitchFamily="34" charset="0"/>
              </a:rPr>
              <a:t>Hannah Cleverly, </a:t>
            </a:r>
            <a:r>
              <a:rPr lang="en-US" sz="1800" i="1" dirty="0">
                <a:effectLst/>
                <a:latin typeface="Calibri" panose="020F0502020204030204" pitchFamily="34" charset="0"/>
                <a:ea typeface="Calibri" panose="020F0502020204030204" pitchFamily="34" charset="0"/>
              </a:rPr>
              <a:t>Deputy Director</a:t>
            </a:r>
            <a:endParaRPr lang="en-US" i="1" dirty="0">
              <a:latin typeface="Calibri" panose="020F0502020204030204" pitchFamily="34" charset="0"/>
              <a:ea typeface="Calibri" panose="020F0502020204030204" pitchFamily="34" charset="0"/>
            </a:endParaRPr>
          </a:p>
          <a:p>
            <a:pPr marR="0">
              <a:spcBef>
                <a:spcPts val="0"/>
              </a:spcBef>
              <a:spcAft>
                <a:spcPts val="0"/>
              </a:spcAft>
            </a:pPr>
            <a:r>
              <a:rPr lang="en-US" sz="1800" dirty="0">
                <a:effectLst/>
                <a:latin typeface="Calibri" panose="020F0502020204030204" pitchFamily="34" charset="0"/>
                <a:ea typeface="Calibri" panose="020F0502020204030204" pitchFamily="34" charset="0"/>
              </a:rPr>
              <a:t>Grays Harbor Emergency Management</a:t>
            </a:r>
          </a:p>
          <a:p>
            <a:pPr marR="0">
              <a:spcBef>
                <a:spcPts val="0"/>
              </a:spcBef>
              <a:spcAft>
                <a:spcPts val="0"/>
              </a:spcAft>
            </a:pPr>
            <a:r>
              <a:rPr lang="en-US" sz="1800" b="1" dirty="0">
                <a:solidFill>
                  <a:srgbClr val="A5CF55"/>
                </a:solidFill>
                <a:effectLst/>
                <a:latin typeface="Calibri" panose="020F0502020204030204" pitchFamily="34" charset="0"/>
                <a:ea typeface="Calibri" panose="020F0502020204030204" pitchFamily="34" charset="0"/>
              </a:rPr>
              <a:t>Emergency Manager (Remote)</a:t>
            </a:r>
          </a:p>
          <a:p>
            <a:pPr marR="0">
              <a:spcBef>
                <a:spcPts val="0"/>
              </a:spcBef>
              <a:spcAft>
                <a:spcPts val="0"/>
              </a:spcAft>
            </a:pPr>
            <a:endParaRPr lang="en-US" sz="1800" b="1" dirty="0">
              <a:solidFill>
                <a:srgbClr val="A5CF55"/>
              </a:solidFill>
              <a:effectLst/>
              <a:latin typeface="Calibri" panose="020F0502020204030204" pitchFamily="34" charset="0"/>
              <a:ea typeface="Calibri" panose="020F0502020204030204" pitchFamily="34" charset="0"/>
            </a:endParaRPr>
          </a:p>
          <a:p>
            <a:r>
              <a:rPr lang="en-US" b="1" dirty="0"/>
              <a:t>Laura Hofmann</a:t>
            </a:r>
          </a:p>
          <a:p>
            <a:r>
              <a:rPr lang="en-US" dirty="0"/>
              <a:t>Leading Age</a:t>
            </a:r>
          </a:p>
          <a:p>
            <a:r>
              <a:rPr lang="en-US" b="1" dirty="0">
                <a:solidFill>
                  <a:srgbClr val="A5CF55"/>
                </a:solidFill>
              </a:rPr>
              <a:t>LTC Coordination (Virtual)</a:t>
            </a:r>
          </a:p>
          <a:p>
            <a:endParaRPr lang="en-US" sz="1800" b="1" dirty="0">
              <a:solidFill>
                <a:srgbClr val="A5CF55"/>
              </a:solidFill>
              <a:effectLst/>
              <a:latin typeface="Calibri" panose="020F0502020204030204" pitchFamily="34" charset="0"/>
              <a:ea typeface="Calibri" panose="020F0502020204030204" pitchFamily="34" charset="0"/>
            </a:endParaRPr>
          </a:p>
          <a:p>
            <a:endParaRPr lang="en-US" b="1" dirty="0">
              <a:solidFill>
                <a:srgbClr val="A5CF55"/>
              </a:solidFill>
              <a:latin typeface="Calibri" panose="020F0502020204030204" pitchFamily="34" charset="0"/>
              <a:ea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b="1" dirty="0">
                <a:effectLst/>
                <a:latin typeface="Calibri" panose="020F0502020204030204" pitchFamily="34" charset="0"/>
                <a:ea typeface="Calibri" panose="020F0502020204030204" pitchFamily="34" charset="0"/>
              </a:rPr>
              <a:t>Leonard Johnson</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Fire Chief</a:t>
            </a:r>
          </a:p>
          <a:p>
            <a:pPr marR="0">
              <a:spcBef>
                <a:spcPts val="0"/>
              </a:spcBef>
              <a:spcAft>
                <a:spcPts val="0"/>
              </a:spcAft>
            </a:pPr>
            <a:r>
              <a:rPr lang="en-US" sz="1800" dirty="0">
                <a:effectLst/>
                <a:latin typeface="Calibri" panose="020F0502020204030204" pitchFamily="34" charset="0"/>
                <a:ea typeface="Calibri" panose="020F0502020204030204" pitchFamily="34" charset="0"/>
              </a:rPr>
              <a:t>McLane Black Lake Fire Department</a:t>
            </a:r>
          </a:p>
          <a:p>
            <a:pPr marR="0">
              <a:spcBef>
                <a:spcPts val="0"/>
              </a:spcBef>
              <a:spcAft>
                <a:spcPts val="0"/>
              </a:spcAft>
            </a:pPr>
            <a:r>
              <a:rPr lang="en-US" sz="1800" b="1" dirty="0">
                <a:solidFill>
                  <a:srgbClr val="A5CF55"/>
                </a:solidFill>
                <a:effectLst/>
                <a:latin typeface="Calibri" panose="020F0502020204030204" pitchFamily="34" charset="0"/>
                <a:ea typeface="Calibri" panose="020F0502020204030204" pitchFamily="34" charset="0"/>
              </a:rPr>
              <a:t>Medical Branch Director &amp;</a:t>
            </a:r>
          </a:p>
          <a:p>
            <a:pPr marR="0">
              <a:spcBef>
                <a:spcPts val="0"/>
              </a:spcBef>
              <a:spcAft>
                <a:spcPts val="0"/>
              </a:spcAft>
            </a:pPr>
            <a:r>
              <a:rPr lang="en-US" sz="1800" b="1" dirty="0">
                <a:solidFill>
                  <a:srgbClr val="A5CF55"/>
                </a:solidFill>
                <a:effectLst/>
                <a:latin typeface="Calibri" panose="020F0502020204030204" pitchFamily="34" charset="0"/>
                <a:ea typeface="Calibri" panose="020F0502020204030204" pitchFamily="34" charset="0"/>
              </a:rPr>
              <a:t>IC - Temporary Shelter </a:t>
            </a:r>
          </a:p>
          <a:p>
            <a:pPr marR="0">
              <a:spcBef>
                <a:spcPts val="0"/>
              </a:spcBef>
              <a:spcAft>
                <a:spcPts val="0"/>
              </a:spcAft>
            </a:pPr>
            <a:endParaRPr lang="en-US" sz="1800" b="1" dirty="0">
              <a:solidFill>
                <a:srgbClr val="A5CF55"/>
              </a:solidFill>
              <a:effectLst/>
              <a:latin typeface="Calibri" panose="020F0502020204030204" pitchFamily="34" charset="0"/>
              <a:ea typeface="Calibri" panose="020F0502020204030204" pitchFamily="34" charset="0"/>
            </a:endParaRPr>
          </a:p>
          <a:p>
            <a:r>
              <a:rPr lang="en-US" b="1" dirty="0"/>
              <a:t>Mariah Pede</a:t>
            </a:r>
            <a:r>
              <a:rPr lang="en-US" dirty="0"/>
              <a:t>, </a:t>
            </a:r>
            <a:r>
              <a:rPr lang="en-US" i="1" dirty="0"/>
              <a:t>West District Coordinator</a:t>
            </a:r>
          </a:p>
          <a:p>
            <a:r>
              <a:rPr lang="en-US" dirty="0"/>
              <a:t>Northwest Healthcare Response Network</a:t>
            </a:r>
          </a:p>
          <a:p>
            <a:r>
              <a:rPr lang="en-US" b="1" dirty="0">
                <a:solidFill>
                  <a:srgbClr val="A5CF55"/>
                </a:solidFill>
              </a:rPr>
              <a:t>Duty Officer &amp; EOC (Virtual)</a:t>
            </a:r>
          </a:p>
          <a:p>
            <a:endParaRPr lang="en-US" sz="1800" dirty="0">
              <a:effectLst/>
              <a:latin typeface="Calibri" panose="020F0502020204030204" pitchFamily="34" charset="0"/>
              <a:ea typeface="Calibri" panose="020F0502020204030204" pitchFamily="34" charset="0"/>
            </a:endParaRPr>
          </a:p>
          <a:p>
            <a:pPr marR="0">
              <a:spcBef>
                <a:spcPts val="0"/>
              </a:spcBef>
              <a:spcAft>
                <a:spcPts val="0"/>
              </a:spcAft>
            </a:pPr>
            <a:r>
              <a:rPr lang="en-US" sz="1800" b="1" dirty="0">
                <a:effectLst/>
                <a:latin typeface="Calibri" panose="020F0502020204030204" pitchFamily="34" charset="0"/>
                <a:ea typeface="Calibri" panose="020F0502020204030204" pitchFamily="34" charset="0"/>
              </a:rPr>
              <a:t>Matt Miller</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Fire Chief</a:t>
            </a:r>
          </a:p>
          <a:p>
            <a:pPr marR="0">
              <a:spcBef>
                <a:spcPts val="0"/>
              </a:spcBef>
              <a:spcAft>
                <a:spcPts val="0"/>
              </a:spcAft>
            </a:pPr>
            <a:r>
              <a:rPr lang="en-US" sz="1800" dirty="0">
                <a:effectLst/>
                <a:latin typeface="Calibri" panose="020F0502020204030204" pitchFamily="34" charset="0"/>
                <a:ea typeface="Calibri" panose="020F0502020204030204" pitchFamily="34" charset="0"/>
              </a:rPr>
              <a:t>Hoquiam Fire Department</a:t>
            </a:r>
          </a:p>
          <a:p>
            <a:pPr marR="0">
              <a:spcBef>
                <a:spcPts val="0"/>
              </a:spcBef>
              <a:spcAft>
                <a:spcPts val="0"/>
              </a:spcAft>
            </a:pPr>
            <a:r>
              <a:rPr lang="en-US" sz="1800" b="1" dirty="0">
                <a:solidFill>
                  <a:srgbClr val="A5CF55"/>
                </a:solidFill>
                <a:effectLst/>
                <a:latin typeface="Calibri" panose="020F0502020204030204" pitchFamily="34" charset="0"/>
                <a:ea typeface="Calibri" panose="020F0502020204030204" pitchFamily="34" charset="0"/>
              </a:rPr>
              <a:t>Medical Group Supervisor at Medical Health and Rehab</a:t>
            </a:r>
          </a:p>
          <a:p>
            <a:pPr marR="0">
              <a:spcBef>
                <a:spcPts val="0"/>
              </a:spcBef>
              <a:spcAft>
                <a:spcPts val="0"/>
              </a:spcAft>
            </a:pPr>
            <a:endParaRPr lang="en-US" sz="1800" b="1" dirty="0">
              <a:solidFill>
                <a:srgbClr val="A5CF55"/>
              </a:solidFill>
              <a:effectLst/>
              <a:latin typeface="Calibri" panose="020F0502020204030204" pitchFamily="34" charset="0"/>
              <a:ea typeface="Calibri" panose="020F0502020204030204" pitchFamily="34" charset="0"/>
            </a:endParaRPr>
          </a:p>
          <a:p>
            <a:r>
              <a:rPr lang="en-US" sz="1800" b="1" dirty="0">
                <a:effectLst/>
                <a:latin typeface="Calibri" panose="020F0502020204030204" pitchFamily="34" charset="0"/>
                <a:ea typeface="Calibri" panose="020F0502020204030204" pitchFamily="34" charset="0"/>
              </a:rPr>
              <a:t>Nick Falley</a:t>
            </a:r>
            <a:r>
              <a:rPr lang="en-US" sz="180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Program Manager</a:t>
            </a:r>
          </a:p>
          <a:p>
            <a:r>
              <a:rPr lang="en-US" sz="1800" dirty="0">
                <a:effectLst/>
                <a:latin typeface="Calibri" panose="020F0502020204030204" pitchFamily="34" charset="0"/>
                <a:ea typeface="Calibri" panose="020F0502020204030204" pitchFamily="34" charset="0"/>
              </a:rPr>
              <a:t>Grays Harbor County Emergency Management </a:t>
            </a:r>
            <a:r>
              <a:rPr lang="en-US" sz="1800" b="1" dirty="0">
                <a:solidFill>
                  <a:srgbClr val="A5CF55"/>
                </a:solidFill>
                <a:effectLst/>
                <a:latin typeface="Calibri" panose="020F0502020204030204" pitchFamily="34" charset="0"/>
                <a:ea typeface="Calibri" panose="020F0502020204030204" pitchFamily="34" charset="0"/>
              </a:rPr>
              <a:t>Duty Officer &amp; EOC Manager</a:t>
            </a:r>
          </a:p>
        </p:txBody>
      </p:sp>
      <p:pic>
        <p:nvPicPr>
          <p:cNvPr id="2" name="Picture 1">
            <a:extLst>
              <a:ext uri="{FF2B5EF4-FFF2-40B4-BE49-F238E27FC236}">
                <a16:creationId xmlns:a16="http://schemas.microsoft.com/office/drawing/2014/main" id="{4220ED8C-24B5-D08E-A4EE-3221ED926BF0}"/>
              </a:ext>
            </a:extLst>
          </p:cNvPr>
          <p:cNvPicPr>
            <a:picLocks noChangeAspect="1"/>
          </p:cNvPicPr>
          <p:nvPr/>
        </p:nvPicPr>
        <p:blipFill>
          <a:blip r:embed="rId3"/>
          <a:stretch>
            <a:fillRect/>
          </a:stretch>
        </p:blipFill>
        <p:spPr>
          <a:xfrm>
            <a:off x="0" y="6354920"/>
            <a:ext cx="9144000" cy="809625"/>
          </a:xfrm>
          <a:prstGeom prst="rect">
            <a:avLst/>
          </a:prstGeom>
        </p:spPr>
      </p:pic>
    </p:spTree>
    <p:extLst>
      <p:ext uri="{BB962C8B-B14F-4D97-AF65-F5344CB8AC3E}">
        <p14:creationId xmlns:p14="http://schemas.microsoft.com/office/powerpoint/2010/main" val="2254446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45721"/>
            <a:ext cx="9144000" cy="77637"/>
          </a:xfrm>
          <a:prstGeom prst="rect">
            <a:avLst/>
          </a:prstGeom>
          <a:solidFill>
            <a:srgbClr val="A5C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46353"/>
            <a:ext cx="9144000" cy="1345721"/>
          </a:xfrm>
          <a:solidFill>
            <a:srgbClr val="1E3950"/>
          </a:solidFill>
        </p:spPr>
        <p:txBody>
          <a:bodyPr>
            <a:normAutofit/>
          </a:bodyPr>
          <a:lstStyle/>
          <a:p>
            <a:pPr marL="457200" algn="l"/>
            <a:r>
              <a:rPr lang="en-US" sz="3600" dirty="0">
                <a:solidFill>
                  <a:schemeClr val="bg1"/>
                </a:solidFill>
              </a:rPr>
              <a:t>Why are we here?  </a:t>
            </a:r>
          </a:p>
        </p:txBody>
      </p:sp>
      <p:pic>
        <p:nvPicPr>
          <p:cNvPr id="4" name="Picture 3">
            <a:extLst>
              <a:ext uri="{FF2B5EF4-FFF2-40B4-BE49-F238E27FC236}">
                <a16:creationId xmlns:a16="http://schemas.microsoft.com/office/drawing/2014/main" id="{69542D1A-A45D-91A0-89D8-23B0E1D4022F}"/>
              </a:ext>
            </a:extLst>
          </p:cNvPr>
          <p:cNvPicPr>
            <a:picLocks noChangeAspect="1"/>
          </p:cNvPicPr>
          <p:nvPr/>
        </p:nvPicPr>
        <p:blipFill>
          <a:blip r:embed="rId3"/>
          <a:stretch>
            <a:fillRect/>
          </a:stretch>
        </p:blipFill>
        <p:spPr>
          <a:xfrm>
            <a:off x="2109866" y="1423358"/>
            <a:ext cx="5191479" cy="5002453"/>
          </a:xfrm>
          <a:prstGeom prst="rect">
            <a:avLst/>
          </a:prstGeom>
        </p:spPr>
      </p:pic>
    </p:spTree>
    <p:extLst>
      <p:ext uri="{BB962C8B-B14F-4D97-AF65-F5344CB8AC3E}">
        <p14:creationId xmlns:p14="http://schemas.microsoft.com/office/powerpoint/2010/main" val="205703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8" name="Oval 27">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638515"/>
            <a:ext cx="304800" cy="322326"/>
            <a:chOff x="215328" y="-46937"/>
            <a:chExt cx="304800" cy="2773841"/>
          </a:xfrm>
        </p:grpSpPr>
        <p:cxnSp>
          <p:nvCxnSpPr>
            <p:cNvPr id="36" name="Straight Connector 35">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44" name="Straight Connector 4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52" name="Straight Connector 5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D2AA7B4-F234-8888-FAFC-B5658040E37A}"/>
              </a:ext>
            </a:extLst>
          </p:cNvPr>
          <p:cNvSpPr txBox="1"/>
          <p:nvPr/>
        </p:nvSpPr>
        <p:spPr>
          <a:xfrm>
            <a:off x="469944" y="4752420"/>
            <a:ext cx="2641672" cy="1959347"/>
          </a:xfrm>
          <a:prstGeom prst="rect">
            <a:avLst/>
          </a:prstGeom>
          <a:noFill/>
        </p:spPr>
        <p:txBody>
          <a:bodyPr vert="horz" lIns="91440" tIns="45720" rIns="91440" bIns="45720" rtlCol="0" anchor="t">
            <a:normAutofit/>
          </a:bodyPr>
          <a:lstStyle/>
          <a:p>
            <a:pPr algn="ctr" defTabSz="914400">
              <a:lnSpc>
                <a:spcPct val="90000"/>
              </a:lnSpc>
              <a:spcBef>
                <a:spcPct val="0"/>
              </a:spcBef>
              <a:spcAft>
                <a:spcPts val="600"/>
              </a:spcAft>
            </a:pPr>
            <a:endParaRPr lang="en-US" sz="2600" kern="1200" dirty="0">
              <a:solidFill>
                <a:schemeClr val="bg1"/>
              </a:solidFill>
              <a:latin typeface="+mj-lt"/>
              <a:ea typeface="+mj-ea"/>
              <a:cs typeface="+mj-cs"/>
            </a:endParaRPr>
          </a:p>
        </p:txBody>
      </p:sp>
      <p:pic>
        <p:nvPicPr>
          <p:cNvPr id="6" name="Online Media 8" title="Ambulances transporting 77 patients from Montesano rehab center to other facilities after fire">
            <a:hlinkClick r:id="" action="ppaction://media"/>
            <a:extLst>
              <a:ext uri="{FF2B5EF4-FFF2-40B4-BE49-F238E27FC236}">
                <a16:creationId xmlns:a16="http://schemas.microsoft.com/office/drawing/2014/main" id="{3D8844AD-0EF4-17F5-8F85-0C108BBD3521}"/>
              </a:ext>
            </a:extLst>
          </p:cNvPr>
          <p:cNvPicPr>
            <a:picLocks noRot="1" noChangeAspect="1"/>
          </p:cNvPicPr>
          <p:nvPr>
            <a:videoFile r:link="rId1"/>
          </p:nvPr>
        </p:nvPicPr>
        <p:blipFill>
          <a:blip r:embed="rId4"/>
          <a:stretch>
            <a:fillRect/>
          </a:stretch>
        </p:blipFill>
        <p:spPr>
          <a:xfrm>
            <a:off x="308781" y="1066809"/>
            <a:ext cx="8564802" cy="4839113"/>
          </a:xfrm>
          <a:prstGeom prst="rect">
            <a:avLst/>
          </a:prstGeom>
        </p:spPr>
      </p:pic>
    </p:spTree>
    <p:extLst>
      <p:ext uri="{BB962C8B-B14F-4D97-AF65-F5344CB8AC3E}">
        <p14:creationId xmlns:p14="http://schemas.microsoft.com/office/powerpoint/2010/main" val="283877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2B35F886-1102-4486-830A-34F41439CE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075420"/>
            <a:ext cx="9036544" cy="4093306"/>
            <a:chOff x="1" y="2075420"/>
            <a:chExt cx="12048729" cy="4093306"/>
          </a:xfrm>
        </p:grpSpPr>
        <p:sp>
          <p:nvSpPr>
            <p:cNvPr id="28" name="Oval 27">
              <a:extLst>
                <a:ext uri="{FF2B5EF4-FFF2-40B4-BE49-F238E27FC236}">
                  <a16:creationId xmlns:a16="http://schemas.microsoft.com/office/drawing/2014/main" id="{7DEFD1BC-7AD4-41EC-8E11-4E5E8AC541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B0E5C8B-3874-4B3C-BAD4-9EFE85FEAC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E7DA6224-9378-452F-A53A-DD0BF1972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DE869DF-C006-49F7-B9FF-0317F64E97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D200C16-6204-4580-AB37-7E94176D0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DE7603-6DD0-4DB6-88FC-5402B9D4A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descr="A picture containing text, road, way, night&#10;&#10;Description automatically generated">
            <a:extLst>
              <a:ext uri="{FF2B5EF4-FFF2-40B4-BE49-F238E27FC236}">
                <a16:creationId xmlns:a16="http://schemas.microsoft.com/office/drawing/2014/main" id="{36D57E0A-EAC5-C69C-3A21-3AD636A0C305}"/>
              </a:ext>
            </a:extLst>
          </p:cNvPr>
          <p:cNvPicPr>
            <a:picLocks noChangeAspect="1"/>
          </p:cNvPicPr>
          <p:nvPr/>
        </p:nvPicPr>
        <p:blipFill rotWithShape="1">
          <a:blip r:embed="rId3"/>
          <a:srcRect l="22584" r="21315"/>
          <a:stretch/>
        </p:blipFill>
        <p:spPr>
          <a:xfrm>
            <a:off x="452628" y="417317"/>
            <a:ext cx="2662247" cy="3157838"/>
          </a:xfrm>
          <a:prstGeom prst="rect">
            <a:avLst/>
          </a:prstGeom>
        </p:spPr>
      </p:pic>
      <p:grpSp>
        <p:nvGrpSpPr>
          <p:cNvPr id="35" name="Group 34">
            <a:extLst>
              <a:ext uri="{FF2B5EF4-FFF2-40B4-BE49-F238E27FC236}">
                <a16:creationId xmlns:a16="http://schemas.microsoft.com/office/drawing/2014/main" id="{975C268C-D419-4123-9FAD-0E2B7F9EE7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317544" y="638515"/>
            <a:ext cx="304800" cy="322326"/>
            <a:chOff x="215328" y="-46937"/>
            <a:chExt cx="304800" cy="2773841"/>
          </a:xfrm>
        </p:grpSpPr>
        <p:cxnSp>
          <p:nvCxnSpPr>
            <p:cNvPr id="36" name="Straight Connector 35">
              <a:extLst>
                <a:ext uri="{FF2B5EF4-FFF2-40B4-BE49-F238E27FC236}">
                  <a16:creationId xmlns:a16="http://schemas.microsoft.com/office/drawing/2014/main" id="{3A7E309C-A3BD-432E-8CB5-F0B6425281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F1F621C-4533-4835-ADE2-372F2763A0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FC8245-5168-4DAF-930D-09A7BDDA6C1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192ED34-5046-4043-AEF8-2DF7C48061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09717471-9A64-31C1-6EAD-8E2AF0E138B9}"/>
              </a:ext>
            </a:extLst>
          </p:cNvPr>
          <p:cNvPicPr>
            <a:picLocks noChangeAspect="1"/>
          </p:cNvPicPr>
          <p:nvPr/>
        </p:nvPicPr>
        <p:blipFill>
          <a:blip r:embed="rId4"/>
          <a:srcRect l="26432" r="26432"/>
          <a:stretch/>
        </p:blipFill>
        <p:spPr>
          <a:xfrm>
            <a:off x="3210336" y="406043"/>
            <a:ext cx="2662247" cy="3162873"/>
          </a:xfrm>
          <a:prstGeom prst="rect">
            <a:avLst/>
          </a:prstGeom>
        </p:spPr>
      </p:pic>
      <p:sp>
        <p:nvSpPr>
          <p:cNvPr id="41" name="Rectangle 40">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79052" y="1131512"/>
            <a:ext cx="2796461" cy="533439"/>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44654" y="317578"/>
            <a:ext cx="411480" cy="549007"/>
            <a:chOff x="7029447" y="3514725"/>
            <a:chExt cx="1285875" cy="549007"/>
          </a:xfrm>
        </p:grpSpPr>
        <p:cxnSp>
          <p:nvCxnSpPr>
            <p:cNvPr id="44" name="Straight Connector 43">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8" name="Picture 7" descr="A picture containing graphical user interface&#10;&#10;Description automatically generated">
            <a:extLst>
              <a:ext uri="{FF2B5EF4-FFF2-40B4-BE49-F238E27FC236}">
                <a16:creationId xmlns:a16="http://schemas.microsoft.com/office/drawing/2014/main" id="{4ECEEF50-26B1-F2C7-B60F-E39FF918EBB6}"/>
              </a:ext>
            </a:extLst>
          </p:cNvPr>
          <p:cNvPicPr>
            <a:picLocks noChangeAspect="1"/>
          </p:cNvPicPr>
          <p:nvPr/>
        </p:nvPicPr>
        <p:blipFill rotWithShape="1">
          <a:blip r:embed="rId5"/>
          <a:srcRect l="28251" r="19634" b="2"/>
          <a:stretch/>
        </p:blipFill>
        <p:spPr>
          <a:xfrm>
            <a:off x="5966931" y="394716"/>
            <a:ext cx="2943525" cy="3162873"/>
          </a:xfrm>
          <a:prstGeom prst="rect">
            <a:avLst/>
          </a:prstGeom>
        </p:spPr>
      </p:pic>
      <p:sp>
        <p:nvSpPr>
          <p:cNvPr id="49" name="Rectangle 48">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6140785"/>
            <a:ext cx="4571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45785" y="5940560"/>
            <a:ext cx="1285875" cy="549007"/>
            <a:chOff x="7029447" y="3514725"/>
            <a:chExt cx="1285875" cy="549007"/>
          </a:xfrm>
        </p:grpSpPr>
        <p:cxnSp>
          <p:nvCxnSpPr>
            <p:cNvPr id="52" name="Straight Connector 51">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D2AA7B4-F234-8888-FAFC-B5658040E37A}"/>
              </a:ext>
            </a:extLst>
          </p:cNvPr>
          <p:cNvSpPr txBox="1"/>
          <p:nvPr/>
        </p:nvSpPr>
        <p:spPr>
          <a:xfrm>
            <a:off x="469944" y="3786174"/>
            <a:ext cx="2641672" cy="2925593"/>
          </a:xfrm>
          <a:prstGeom prst="rect">
            <a:avLst/>
          </a:prstGeom>
          <a:noFill/>
        </p:spPr>
        <p:txBody>
          <a:bodyPr vert="horz" lIns="91440" tIns="45720" rIns="91440" bIns="45720" rtlCol="0" anchor="t">
            <a:normAutofit/>
          </a:bodyPr>
          <a:lstStyle/>
          <a:p>
            <a:pPr defTabSz="914400">
              <a:lnSpc>
                <a:spcPct val="90000"/>
              </a:lnSpc>
              <a:spcBef>
                <a:spcPct val="0"/>
              </a:spcBef>
              <a:spcAft>
                <a:spcPts val="600"/>
              </a:spcAft>
            </a:pPr>
            <a:r>
              <a:rPr lang="en-US" sz="4200" b="1" kern="1200" dirty="0">
                <a:solidFill>
                  <a:schemeClr val="bg1"/>
                </a:solidFill>
                <a:latin typeface="+mj-lt"/>
                <a:ea typeface="+mj-ea"/>
                <a:cs typeface="+mj-cs"/>
              </a:rPr>
              <a:t>The</a:t>
            </a:r>
          </a:p>
          <a:p>
            <a:pPr defTabSz="914400">
              <a:lnSpc>
                <a:spcPct val="90000"/>
              </a:lnSpc>
              <a:spcBef>
                <a:spcPct val="0"/>
              </a:spcBef>
              <a:spcAft>
                <a:spcPts val="600"/>
              </a:spcAft>
            </a:pPr>
            <a:r>
              <a:rPr lang="en-US" sz="4200" b="1" kern="1200" dirty="0">
                <a:solidFill>
                  <a:schemeClr val="bg1"/>
                </a:solidFill>
                <a:latin typeface="+mj-lt"/>
                <a:ea typeface="+mj-ea"/>
                <a:cs typeface="+mj-cs"/>
              </a:rPr>
              <a:t>Incident</a:t>
            </a:r>
          </a:p>
          <a:p>
            <a:pPr defTabSz="914400">
              <a:lnSpc>
                <a:spcPct val="90000"/>
              </a:lnSpc>
              <a:spcBef>
                <a:spcPct val="0"/>
              </a:spcBef>
              <a:spcAft>
                <a:spcPts val="600"/>
              </a:spcAft>
            </a:pPr>
            <a:endParaRPr lang="en-US" sz="2600" kern="1200" dirty="0">
              <a:solidFill>
                <a:schemeClr val="bg1"/>
              </a:solidFill>
              <a:latin typeface="+mj-lt"/>
              <a:ea typeface="+mj-ea"/>
              <a:cs typeface="+mj-cs"/>
            </a:endParaRPr>
          </a:p>
          <a:p>
            <a:pPr defTabSz="914400">
              <a:lnSpc>
                <a:spcPct val="90000"/>
              </a:lnSpc>
              <a:spcBef>
                <a:spcPct val="0"/>
              </a:spcBef>
              <a:spcAft>
                <a:spcPts val="600"/>
              </a:spcAft>
            </a:pPr>
            <a:r>
              <a:rPr lang="en-US" sz="2600" kern="1200" dirty="0">
                <a:solidFill>
                  <a:schemeClr val="bg1"/>
                </a:solidFill>
                <a:latin typeface="+mj-lt"/>
                <a:ea typeface="+mj-ea"/>
                <a:cs typeface="+mj-cs"/>
              </a:rPr>
              <a:t>Wednesday, September 14, 2022</a:t>
            </a:r>
          </a:p>
        </p:txBody>
      </p:sp>
      <p:sp>
        <p:nvSpPr>
          <p:cNvPr id="5" name="TextBox 4"/>
          <p:cNvSpPr txBox="1"/>
          <p:nvPr/>
        </p:nvSpPr>
        <p:spPr>
          <a:xfrm>
            <a:off x="4114560" y="3872162"/>
            <a:ext cx="4795896" cy="2839605"/>
          </a:xfrm>
          <a:prstGeom prst="rect">
            <a:avLst/>
          </a:prstGeom>
          <a:noFill/>
        </p:spPr>
        <p:txBody>
          <a:bodyPr vert="horz" lIns="91440" tIns="45720" rIns="91440" bIns="45720" rtlCol="0" anchor="t">
            <a:normAutofit/>
          </a:bodyPr>
          <a:lstStyle/>
          <a:p>
            <a:pPr marL="285750" indent="-285750" defTabSz="914400">
              <a:lnSpc>
                <a:spcPct val="90000"/>
              </a:lnSpc>
              <a:spcBef>
                <a:spcPct val="0"/>
              </a:spcBef>
              <a:spcAft>
                <a:spcPts val="600"/>
              </a:spcAft>
              <a:buFont typeface="Arial" panose="020B0604020202020204" pitchFamily="34" charset="0"/>
              <a:buChar char="•"/>
            </a:pPr>
            <a:r>
              <a:rPr lang="en-US" sz="1600" dirty="0">
                <a:solidFill>
                  <a:schemeClr val="bg1"/>
                </a:solidFill>
              </a:rPr>
              <a:t>At 5:30 p.m. the Montesano Health &amp; Rehab LTC Facility experienced a structure fire that ultimately impacting the entire facility.</a:t>
            </a:r>
          </a:p>
          <a:p>
            <a:pPr marL="285750" indent="-285750" defTabSz="914400">
              <a:lnSpc>
                <a:spcPct val="90000"/>
              </a:lnSpc>
              <a:spcBef>
                <a:spcPct val="0"/>
              </a:spcBef>
              <a:spcAft>
                <a:spcPts val="600"/>
              </a:spcAft>
              <a:buFont typeface="Arial" panose="020B0604020202020204" pitchFamily="34" charset="0"/>
              <a:buChar char="•"/>
            </a:pPr>
            <a:r>
              <a:rPr lang="en-US" sz="1600" dirty="0">
                <a:solidFill>
                  <a:schemeClr val="bg1"/>
                </a:solidFill>
              </a:rPr>
              <a:t>Forced the evacuation of 77 residents and the facilities staff to an alternate shelter location.</a:t>
            </a:r>
          </a:p>
          <a:p>
            <a:pPr marL="285750" indent="-285750" defTabSz="914400">
              <a:lnSpc>
                <a:spcPct val="90000"/>
              </a:lnSpc>
              <a:spcBef>
                <a:spcPct val="0"/>
              </a:spcBef>
              <a:spcAft>
                <a:spcPts val="600"/>
              </a:spcAft>
              <a:buFont typeface="Arial" panose="020B0604020202020204" pitchFamily="34" charset="0"/>
              <a:buChar char="•"/>
            </a:pPr>
            <a:r>
              <a:rPr lang="en-US" sz="1600" dirty="0">
                <a:solidFill>
                  <a:schemeClr val="bg1"/>
                </a:solidFill>
              </a:rPr>
              <a:t>Required the fire and EMS resources from Grays Harbor and 7 neighboring counties.</a:t>
            </a:r>
          </a:p>
          <a:p>
            <a:pPr marL="285750" indent="-285750" defTabSz="914400">
              <a:lnSpc>
                <a:spcPct val="90000"/>
              </a:lnSpc>
              <a:spcBef>
                <a:spcPct val="0"/>
              </a:spcBef>
              <a:spcAft>
                <a:spcPts val="600"/>
              </a:spcAft>
              <a:buFont typeface="Arial" panose="020B0604020202020204" pitchFamily="34" charset="0"/>
              <a:buChar char="•"/>
            </a:pPr>
            <a:r>
              <a:rPr lang="en-US" sz="1600" dirty="0">
                <a:solidFill>
                  <a:schemeClr val="bg1"/>
                </a:solidFill>
              </a:rPr>
              <a:t>Activated the Emergency Operations Centers (EOCs) for both Grays Harbor &amp; the NW Healthcare Response Network, opened the Disaster Medical Control Center at St. Peters Hospital.</a:t>
            </a:r>
          </a:p>
        </p:txBody>
      </p:sp>
      <p:cxnSp>
        <p:nvCxnSpPr>
          <p:cNvPr id="2" name="Straight Connector 1">
            <a:extLst>
              <a:ext uri="{FF2B5EF4-FFF2-40B4-BE49-F238E27FC236}">
                <a16:creationId xmlns:a16="http://schemas.microsoft.com/office/drawing/2014/main" id="{EDD584AD-606E-4B6D-8B9D-4832EF3AF3B2}"/>
              </a:ext>
            </a:extLst>
          </p:cNvPr>
          <p:cNvCxnSpPr>
            <a:cxnSpLocks/>
          </p:cNvCxnSpPr>
          <p:nvPr/>
        </p:nvCxnSpPr>
        <p:spPr>
          <a:xfrm>
            <a:off x="548408" y="5266669"/>
            <a:ext cx="33726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9563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6203645"/>
            <a:ext cx="9144000" cy="809625"/>
          </a:xfrm>
          <a:prstGeom prst="rect">
            <a:avLst/>
          </a:prstGeom>
        </p:spPr>
      </p:pic>
      <p:sp>
        <p:nvSpPr>
          <p:cNvPr id="5" name="Rectangle 4"/>
          <p:cNvSpPr/>
          <p:nvPr/>
        </p:nvSpPr>
        <p:spPr>
          <a:xfrm>
            <a:off x="0" y="1345721"/>
            <a:ext cx="9144000" cy="77637"/>
          </a:xfrm>
          <a:prstGeom prst="rect">
            <a:avLst/>
          </a:prstGeom>
          <a:solidFill>
            <a:srgbClr val="A5CF5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0" y="46353"/>
            <a:ext cx="9144000" cy="1345721"/>
          </a:xfrm>
          <a:solidFill>
            <a:srgbClr val="1E3950"/>
          </a:solidFill>
        </p:spPr>
        <p:txBody>
          <a:bodyPr>
            <a:normAutofit/>
          </a:bodyPr>
          <a:lstStyle/>
          <a:p>
            <a:pPr marL="457200" algn="l"/>
            <a:r>
              <a:rPr lang="en-US" sz="3600" dirty="0">
                <a:solidFill>
                  <a:schemeClr val="bg1"/>
                </a:solidFill>
              </a:rPr>
              <a:t>September 14</a:t>
            </a:r>
            <a:r>
              <a:rPr lang="en-US" sz="3600" baseline="30000" dirty="0">
                <a:solidFill>
                  <a:schemeClr val="bg1"/>
                </a:solidFill>
              </a:rPr>
              <a:t>th</a:t>
            </a:r>
            <a:r>
              <a:rPr lang="en-US" sz="3600" dirty="0">
                <a:solidFill>
                  <a:schemeClr val="bg1"/>
                </a:solidFill>
              </a:rPr>
              <a:t> timeline</a:t>
            </a:r>
          </a:p>
        </p:txBody>
      </p:sp>
      <p:graphicFrame>
        <p:nvGraphicFramePr>
          <p:cNvPr id="8" name="TextBox 2">
            <a:extLst>
              <a:ext uri="{FF2B5EF4-FFF2-40B4-BE49-F238E27FC236}">
                <a16:creationId xmlns:a16="http://schemas.microsoft.com/office/drawing/2014/main" id="{5A2A2A10-5E72-0590-5748-27CC893108DC}"/>
              </a:ext>
            </a:extLst>
          </p:cNvPr>
          <p:cNvGraphicFramePr/>
          <p:nvPr>
            <p:extLst>
              <p:ext uri="{D42A27DB-BD31-4B8C-83A1-F6EECF244321}">
                <p14:modId xmlns:p14="http://schemas.microsoft.com/office/powerpoint/2010/main" val="3426627557"/>
              </p:ext>
            </p:extLst>
          </p:nvPr>
        </p:nvGraphicFramePr>
        <p:xfrm>
          <a:off x="193040" y="1499403"/>
          <a:ext cx="8747760" cy="5116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3112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3612722" y="1336864"/>
            <a:ext cx="6877977"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3855607" y="1087299"/>
            <a:ext cx="6376327"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5792780" y="3526119"/>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3782845" y="1506987"/>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6097846">
            <a:off x="5033124" y="1678427"/>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279692" y="364996"/>
            <a:ext cx="3372696" cy="1434308"/>
          </a:xfrm>
          <a:prstGeom prst="rect">
            <a:avLst/>
          </a:prstGeom>
        </p:spPr>
        <p:txBody>
          <a:bodyPr vert="horz" lIns="91440" tIns="45720" rIns="91440" bIns="45720" rtlCol="0" anchor="b">
            <a:noAutofit/>
          </a:bodyPr>
          <a:lstStyle/>
          <a:p>
            <a:pPr algn="r" defTabSz="914400">
              <a:lnSpc>
                <a:spcPct val="90000"/>
              </a:lnSpc>
              <a:spcBef>
                <a:spcPct val="0"/>
              </a:spcBef>
              <a:spcAft>
                <a:spcPts val="600"/>
              </a:spcAft>
            </a:pPr>
            <a:r>
              <a:rPr lang="en-US" sz="5400" b="1" kern="1200" dirty="0">
                <a:solidFill>
                  <a:srgbClr val="FFFFFF"/>
                </a:solidFill>
                <a:latin typeface="+mj-lt"/>
                <a:ea typeface="+mj-ea"/>
                <a:cs typeface="+mj-cs"/>
              </a:rPr>
              <a:t>The Incident</a:t>
            </a:r>
            <a:endParaRPr lang="en-US" sz="5400" b="1" kern="1200" baseline="30000" dirty="0">
              <a:solidFill>
                <a:srgbClr val="FFFFFF"/>
              </a:solidFill>
              <a:latin typeface="+mj-lt"/>
              <a:ea typeface="+mj-ea"/>
              <a:cs typeface="+mj-cs"/>
            </a:endParaRPr>
          </a:p>
        </p:txBody>
      </p:sp>
      <p:pic>
        <p:nvPicPr>
          <p:cNvPr id="23" name="Picture 22" descr="A group of people in a room&#10;&#10;Description automatically generated with medium confidence">
            <a:extLst>
              <a:ext uri="{FF2B5EF4-FFF2-40B4-BE49-F238E27FC236}">
                <a16:creationId xmlns:a16="http://schemas.microsoft.com/office/drawing/2014/main" id="{46C73925-B632-3302-4789-2893058E184C}"/>
              </a:ext>
            </a:extLst>
          </p:cNvPr>
          <p:cNvPicPr>
            <a:picLocks noChangeAspect="1"/>
          </p:cNvPicPr>
          <p:nvPr/>
        </p:nvPicPr>
        <p:blipFill rotWithShape="1">
          <a:blip r:embed="rId3"/>
          <a:srcRect r="8068"/>
          <a:stretch/>
        </p:blipFill>
        <p:spPr>
          <a:xfrm>
            <a:off x="0" y="3819525"/>
            <a:ext cx="4963914" cy="3038475"/>
          </a:xfrm>
          <a:prstGeom prst="rect">
            <a:avLst/>
          </a:prstGeom>
        </p:spPr>
      </p:pic>
      <p:cxnSp>
        <p:nvCxnSpPr>
          <p:cNvPr id="17" name="Straight Connector 16">
            <a:extLst>
              <a:ext uri="{FF2B5EF4-FFF2-40B4-BE49-F238E27FC236}">
                <a16:creationId xmlns:a16="http://schemas.microsoft.com/office/drawing/2014/main" id="{AD4128E6-799A-D22F-A61C-9C037A1604A1}"/>
              </a:ext>
            </a:extLst>
          </p:cNvPr>
          <p:cNvCxnSpPr>
            <a:cxnSpLocks/>
          </p:cNvCxnSpPr>
          <p:nvPr/>
        </p:nvCxnSpPr>
        <p:spPr>
          <a:xfrm>
            <a:off x="5279691" y="1946788"/>
            <a:ext cx="3372696"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97671047-9650-1325-7073-2776DB5F3C0C}"/>
              </a:ext>
            </a:extLst>
          </p:cNvPr>
          <p:cNvSpPr txBox="1"/>
          <p:nvPr/>
        </p:nvSpPr>
        <p:spPr>
          <a:xfrm>
            <a:off x="5279690" y="2126385"/>
            <a:ext cx="3372696" cy="3035877"/>
          </a:xfrm>
          <a:prstGeom prst="rect">
            <a:avLst/>
          </a:prstGeom>
        </p:spPr>
        <p:txBody>
          <a:bodyPr vert="horz" lIns="91440" tIns="45720" rIns="91440" bIns="45720" rtlCol="0" anchor="b">
            <a:noAutofit/>
          </a:bodyPr>
          <a:lstStyle/>
          <a:p>
            <a:pPr marL="285750" indent="-285750" defTabSz="914400">
              <a:lnSpc>
                <a:spcPct val="90000"/>
              </a:lnSpc>
              <a:spcBef>
                <a:spcPct val="0"/>
              </a:spcBef>
              <a:spcAft>
                <a:spcPts val="600"/>
              </a:spcAft>
              <a:buFont typeface="Arial" panose="020B0604020202020204" pitchFamily="34" charset="0"/>
              <a:buChar char="•"/>
            </a:pPr>
            <a:r>
              <a:rPr lang="en-US" dirty="0">
                <a:solidFill>
                  <a:srgbClr val="FFFFFF"/>
                </a:solidFill>
                <a:latin typeface="+mj-lt"/>
                <a:ea typeface="+mj-ea"/>
                <a:cs typeface="+mj-cs"/>
              </a:rPr>
              <a:t>Local Ambulances transported 7 patients to local hospitals for on-going care.</a:t>
            </a:r>
          </a:p>
          <a:p>
            <a:pPr marL="285750" indent="-285750" defTabSz="914400">
              <a:lnSpc>
                <a:spcPct val="90000"/>
              </a:lnSpc>
              <a:spcBef>
                <a:spcPct val="0"/>
              </a:spcBef>
              <a:spcAft>
                <a:spcPts val="600"/>
              </a:spcAft>
              <a:buFont typeface="Arial" panose="020B0604020202020204" pitchFamily="34" charset="0"/>
              <a:buChar char="•"/>
            </a:pPr>
            <a:r>
              <a:rPr lang="en-US" dirty="0">
                <a:solidFill>
                  <a:srgbClr val="FFFFFF"/>
                </a:solidFill>
                <a:latin typeface="+mj-lt"/>
                <a:ea typeface="+mj-ea"/>
                <a:cs typeface="+mj-cs"/>
              </a:rPr>
              <a:t>Established a temporary shelter for 70 residents.</a:t>
            </a:r>
          </a:p>
          <a:p>
            <a:pPr marL="285750" indent="-285750" defTabSz="914400">
              <a:lnSpc>
                <a:spcPct val="90000"/>
              </a:lnSpc>
              <a:spcBef>
                <a:spcPct val="0"/>
              </a:spcBef>
              <a:spcAft>
                <a:spcPts val="600"/>
              </a:spcAft>
              <a:buFont typeface="Arial" panose="020B0604020202020204" pitchFamily="34" charset="0"/>
              <a:buChar char="•"/>
            </a:pPr>
            <a:r>
              <a:rPr lang="en-US" dirty="0">
                <a:solidFill>
                  <a:srgbClr val="FFFFFF"/>
                </a:solidFill>
                <a:latin typeface="+mj-lt"/>
                <a:ea typeface="+mj-ea"/>
                <a:cs typeface="+mj-cs"/>
              </a:rPr>
              <a:t>Utilized ambulance and transit buses to relocate residents to 13 different facilities.</a:t>
            </a:r>
          </a:p>
          <a:p>
            <a:pPr marL="285750" indent="-285750" defTabSz="914400">
              <a:lnSpc>
                <a:spcPct val="90000"/>
              </a:lnSpc>
              <a:spcBef>
                <a:spcPct val="0"/>
              </a:spcBef>
              <a:spcAft>
                <a:spcPts val="600"/>
              </a:spcAft>
              <a:buFont typeface="Arial" panose="020B0604020202020204" pitchFamily="34" charset="0"/>
              <a:buChar char="•"/>
            </a:pPr>
            <a:r>
              <a:rPr lang="en-US" dirty="0">
                <a:solidFill>
                  <a:srgbClr val="FFFFFF"/>
                </a:solidFill>
                <a:latin typeface="+mj-lt"/>
                <a:ea typeface="+mj-ea"/>
                <a:cs typeface="+mj-cs"/>
              </a:rPr>
              <a:t>Over 27 ambulances and 9 Montesano School and Grays Harbor Transit buses assisted</a:t>
            </a:r>
          </a:p>
        </p:txBody>
      </p:sp>
      <p:pic>
        <p:nvPicPr>
          <p:cNvPr id="25" name="Picture 24" descr="A picture containing text, indoor, ceiling, several&#10;&#10;Description automatically generated">
            <a:extLst>
              <a:ext uri="{FF2B5EF4-FFF2-40B4-BE49-F238E27FC236}">
                <a16:creationId xmlns:a16="http://schemas.microsoft.com/office/drawing/2014/main" id="{AB063888-4CE5-EAA0-8715-EED62A19D251}"/>
              </a:ext>
            </a:extLst>
          </p:cNvPr>
          <p:cNvPicPr>
            <a:picLocks noChangeAspect="1"/>
          </p:cNvPicPr>
          <p:nvPr/>
        </p:nvPicPr>
        <p:blipFill rotWithShape="1">
          <a:blip r:embed="rId4"/>
          <a:srcRect t="18554"/>
          <a:stretch/>
        </p:blipFill>
        <p:spPr>
          <a:xfrm>
            <a:off x="0" y="-10142"/>
            <a:ext cx="4963914" cy="3032185"/>
          </a:xfrm>
          <a:prstGeom prst="rect">
            <a:avLst/>
          </a:prstGeom>
        </p:spPr>
      </p:pic>
      <p:sp>
        <p:nvSpPr>
          <p:cNvPr id="26" name="TextBox 25">
            <a:extLst>
              <a:ext uri="{FF2B5EF4-FFF2-40B4-BE49-F238E27FC236}">
                <a16:creationId xmlns:a16="http://schemas.microsoft.com/office/drawing/2014/main" id="{FCACB3FB-23FE-C49D-E701-894ED6FAF92E}"/>
              </a:ext>
            </a:extLst>
          </p:cNvPr>
          <p:cNvSpPr txBox="1"/>
          <p:nvPr/>
        </p:nvSpPr>
        <p:spPr>
          <a:xfrm>
            <a:off x="-9199" y="3097618"/>
            <a:ext cx="4968620" cy="646331"/>
          </a:xfrm>
          <a:prstGeom prst="rect">
            <a:avLst/>
          </a:prstGeom>
          <a:noFill/>
        </p:spPr>
        <p:txBody>
          <a:bodyPr wrap="square" rtlCol="0">
            <a:spAutoFit/>
          </a:bodyPr>
          <a:lstStyle/>
          <a:p>
            <a:pPr algn="ctr"/>
            <a:r>
              <a:rPr lang="en-US" dirty="0"/>
              <a:t>Temporary Shelter – </a:t>
            </a:r>
          </a:p>
          <a:p>
            <a:pPr algn="ctr"/>
            <a:r>
              <a:rPr lang="en-US" dirty="0"/>
              <a:t>Montesano Junior High School Gym</a:t>
            </a:r>
          </a:p>
        </p:txBody>
      </p:sp>
    </p:spTree>
    <p:extLst>
      <p:ext uri="{BB962C8B-B14F-4D97-AF65-F5344CB8AC3E}">
        <p14:creationId xmlns:p14="http://schemas.microsoft.com/office/powerpoint/2010/main" val="1693351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p:cNvSpPr txBox="1"/>
          <p:nvPr/>
        </p:nvSpPr>
        <p:spPr>
          <a:xfrm>
            <a:off x="305187" y="2962200"/>
            <a:ext cx="2511245" cy="3904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200" b="1"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D2AA7B4-F234-8888-FAFC-B5658040E37A}"/>
              </a:ext>
            </a:extLst>
          </p:cNvPr>
          <p:cNvSpPr txBox="1"/>
          <p:nvPr/>
        </p:nvSpPr>
        <p:spPr>
          <a:xfrm>
            <a:off x="51917" y="532010"/>
            <a:ext cx="2977035" cy="1477328"/>
          </a:xfrm>
          <a:prstGeom prst="rect">
            <a:avLst/>
          </a:prstGeom>
          <a:noFill/>
        </p:spPr>
        <p:txBody>
          <a:bodyPr wrap="square">
            <a:spAutoFit/>
          </a:bodyPr>
          <a:lstStyle/>
          <a:p>
            <a:pPr defTabSz="914400">
              <a:lnSpc>
                <a:spcPct val="90000"/>
              </a:lnSpc>
              <a:spcBef>
                <a:spcPct val="0"/>
              </a:spcBef>
            </a:pPr>
            <a:r>
              <a:rPr lang="en-US" sz="5000" b="1" kern="1200" dirty="0">
                <a:solidFill>
                  <a:srgbClr val="FFFFFF"/>
                </a:solidFill>
                <a:latin typeface="+mj-lt"/>
                <a:ea typeface="+mj-ea"/>
                <a:cs typeface="+mj-cs"/>
              </a:rPr>
              <a:t>THE RESPONSE</a:t>
            </a:r>
          </a:p>
        </p:txBody>
      </p:sp>
      <p:sp>
        <p:nvSpPr>
          <p:cNvPr id="7" name="TextBox 6">
            <a:extLst>
              <a:ext uri="{FF2B5EF4-FFF2-40B4-BE49-F238E27FC236}">
                <a16:creationId xmlns:a16="http://schemas.microsoft.com/office/drawing/2014/main" id="{7C46C099-E4E0-86C6-D7E3-0D75E241D061}"/>
              </a:ext>
            </a:extLst>
          </p:cNvPr>
          <p:cNvSpPr txBox="1"/>
          <p:nvPr/>
        </p:nvSpPr>
        <p:spPr>
          <a:xfrm>
            <a:off x="51917" y="3462734"/>
            <a:ext cx="2977036" cy="2265236"/>
          </a:xfrm>
          <a:prstGeom prst="rect">
            <a:avLst/>
          </a:prstGeom>
          <a:noFill/>
        </p:spPr>
        <p:txBody>
          <a:bodyPr wrap="square" anchor="ctr">
            <a:spAutoFit/>
          </a:bodyPr>
          <a:lstStyle/>
          <a:p>
            <a:pPr defTabSz="914400">
              <a:lnSpc>
                <a:spcPct val="90000"/>
              </a:lnSpc>
              <a:spcBef>
                <a:spcPct val="0"/>
              </a:spcBef>
              <a:spcAft>
                <a:spcPts val="1800"/>
              </a:spcAft>
            </a:pPr>
            <a:r>
              <a:rPr lang="en-US" sz="3000" b="1" u="sng" kern="1200" dirty="0">
                <a:solidFill>
                  <a:srgbClr val="FFFFFF"/>
                </a:solidFill>
                <a:latin typeface="+mj-lt"/>
                <a:ea typeface="+mj-ea"/>
                <a:cs typeface="+mj-cs"/>
              </a:rPr>
              <a:t>Keys to Success:</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Communications</a:t>
            </a:r>
          </a:p>
          <a:p>
            <a:pPr marL="342900" indent="-342900" defTabSz="914400">
              <a:lnSpc>
                <a:spcPct val="90000"/>
              </a:lnSpc>
              <a:spcBef>
                <a:spcPct val="0"/>
              </a:spcBef>
              <a:spcAft>
                <a:spcPts val="1200"/>
              </a:spcAft>
              <a:buFont typeface="Arial" panose="020B0604020202020204" pitchFamily="34" charset="0"/>
              <a:buChar char="•"/>
            </a:pPr>
            <a:r>
              <a:rPr lang="en-US" sz="2200" kern="1200" dirty="0">
                <a:solidFill>
                  <a:srgbClr val="FFFFFF"/>
                </a:solidFill>
                <a:latin typeface="+mj-lt"/>
                <a:ea typeface="+mj-ea"/>
                <a:cs typeface="+mj-cs"/>
              </a:rPr>
              <a:t>Relationships</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Roles &amp; Responsibilities</a:t>
            </a:r>
            <a:endParaRPr lang="en-US" sz="2200" kern="1200" dirty="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60820B1C-F765-534C-4991-4463F6FC5942}"/>
              </a:ext>
            </a:extLst>
          </p:cNvPr>
          <p:cNvPicPr>
            <a:picLocks noChangeAspect="1"/>
          </p:cNvPicPr>
          <p:nvPr/>
        </p:nvPicPr>
        <p:blipFill>
          <a:blip r:embed="rId3"/>
          <a:stretch>
            <a:fillRect/>
          </a:stretch>
        </p:blipFill>
        <p:spPr>
          <a:xfrm>
            <a:off x="6517691" y="4815785"/>
            <a:ext cx="2170364" cy="1810669"/>
          </a:xfrm>
          <a:prstGeom prst="rect">
            <a:avLst/>
          </a:prstGeom>
        </p:spPr>
      </p:pic>
      <p:pic>
        <p:nvPicPr>
          <p:cNvPr id="11" name="Picture 10" descr="Logo&#10;&#10;Description automatically generated">
            <a:extLst>
              <a:ext uri="{FF2B5EF4-FFF2-40B4-BE49-F238E27FC236}">
                <a16:creationId xmlns:a16="http://schemas.microsoft.com/office/drawing/2014/main" id="{6DBD11EF-3AF8-B599-4872-B7C004580797}"/>
              </a:ext>
            </a:extLst>
          </p:cNvPr>
          <p:cNvPicPr>
            <a:picLocks noChangeAspect="1"/>
          </p:cNvPicPr>
          <p:nvPr/>
        </p:nvPicPr>
        <p:blipFill>
          <a:blip r:embed="rId4"/>
          <a:stretch>
            <a:fillRect/>
          </a:stretch>
        </p:blipFill>
        <p:spPr>
          <a:xfrm>
            <a:off x="3371854" y="4914341"/>
            <a:ext cx="2460263" cy="1712113"/>
          </a:xfrm>
          <a:prstGeom prst="rect">
            <a:avLst/>
          </a:prstGeom>
        </p:spPr>
      </p:pic>
      <p:sp>
        <p:nvSpPr>
          <p:cNvPr id="13" name="TextBox 12">
            <a:extLst>
              <a:ext uri="{FF2B5EF4-FFF2-40B4-BE49-F238E27FC236}">
                <a16:creationId xmlns:a16="http://schemas.microsoft.com/office/drawing/2014/main" id="{4AF4118B-C19E-1346-0583-D94F58D7AD15}"/>
              </a:ext>
            </a:extLst>
          </p:cNvPr>
          <p:cNvSpPr txBox="1"/>
          <p:nvPr/>
        </p:nvSpPr>
        <p:spPr>
          <a:xfrm>
            <a:off x="3620278" y="401216"/>
            <a:ext cx="4879910" cy="4431983"/>
          </a:xfrm>
          <a:prstGeom prst="rect">
            <a:avLst/>
          </a:prstGeom>
          <a:noFill/>
        </p:spPr>
        <p:txBody>
          <a:bodyPr wrap="square" rtlCol="0">
            <a:spAutoFit/>
          </a:bodyPr>
          <a:lstStyle/>
          <a:p>
            <a:r>
              <a:rPr lang="en-US" sz="2200" b="1" dirty="0"/>
              <a:t>Communications</a:t>
            </a:r>
          </a:p>
          <a:p>
            <a:pPr marL="285750" indent="-91440">
              <a:buFont typeface="Arial" panose="020B0604020202020204" pitchFamily="34" charset="0"/>
              <a:buChar char="•"/>
            </a:pPr>
            <a:r>
              <a:rPr lang="en-US" dirty="0"/>
              <a:t>	Started early in the incident</a:t>
            </a:r>
          </a:p>
          <a:p>
            <a:pPr marL="285750" indent="-91440">
              <a:buFont typeface="Arial" panose="020B0604020202020204" pitchFamily="34" charset="0"/>
              <a:buChar char="•"/>
            </a:pPr>
            <a:r>
              <a:rPr lang="en-US" dirty="0"/>
              <a:t>	Virtual EOC helped facilitate</a:t>
            </a:r>
          </a:p>
          <a:p>
            <a:pPr marL="285750" indent="-91440">
              <a:buFont typeface="Arial" panose="020B0604020202020204" pitchFamily="34" charset="0"/>
              <a:buChar char="•"/>
            </a:pPr>
            <a:r>
              <a:rPr lang="en-US" dirty="0"/>
              <a:t>	Crisis communications plan</a:t>
            </a:r>
          </a:p>
          <a:p>
            <a:endParaRPr lang="en-US" dirty="0"/>
          </a:p>
          <a:p>
            <a:r>
              <a:rPr lang="en-US" sz="2200" b="1" dirty="0"/>
              <a:t>Relationships</a:t>
            </a:r>
          </a:p>
          <a:p>
            <a:pPr marL="285750" indent="-91440">
              <a:buFont typeface="Arial" panose="020B0604020202020204" pitchFamily="34" charset="0"/>
              <a:buChar char="•"/>
            </a:pPr>
            <a:r>
              <a:rPr lang="en-US" dirty="0"/>
              <a:t>	Established before the incident</a:t>
            </a:r>
          </a:p>
          <a:p>
            <a:pPr marL="285750" indent="-91440">
              <a:buFont typeface="Arial" panose="020B0604020202020204" pitchFamily="34" charset="0"/>
              <a:buChar char="•"/>
            </a:pPr>
            <a:r>
              <a:rPr lang="en-US" dirty="0"/>
              <a:t>	</a:t>
            </a:r>
            <a:r>
              <a:rPr lang="en-US"/>
              <a:t>Pre-incident exercising </a:t>
            </a:r>
            <a:r>
              <a:rPr lang="en-US" dirty="0"/>
              <a:t>of plans</a:t>
            </a:r>
          </a:p>
          <a:p>
            <a:pPr marL="285750" indent="-91440">
              <a:buFont typeface="Arial" panose="020B0604020202020204" pitchFamily="34" charset="0"/>
              <a:buChar char="•"/>
            </a:pPr>
            <a:r>
              <a:rPr lang="en-US" dirty="0"/>
              <a:t>	Working Agreements</a:t>
            </a:r>
          </a:p>
          <a:p>
            <a:endParaRPr lang="en-US" dirty="0"/>
          </a:p>
          <a:p>
            <a:r>
              <a:rPr lang="en-US" sz="2200" b="1" dirty="0"/>
              <a:t>Roles &amp; Responsibilities</a:t>
            </a:r>
          </a:p>
          <a:p>
            <a:pPr marL="285750" indent="-91440">
              <a:buFont typeface="Arial" panose="020B0604020202020204" pitchFamily="34" charset="0"/>
              <a:buChar char="•"/>
            </a:pPr>
            <a:r>
              <a:rPr lang="en-US" dirty="0"/>
              <a:t>	EOC and Incident Personnel understood roles</a:t>
            </a:r>
          </a:p>
          <a:p>
            <a:pPr marL="285750" indent="-91440">
              <a:buFont typeface="Arial" panose="020B0604020202020204" pitchFamily="34" charset="0"/>
              <a:buChar char="•"/>
            </a:pPr>
            <a:r>
              <a:rPr lang="en-US" dirty="0"/>
              <a:t>	Responding and requested resources knew 	their roles.</a:t>
            </a:r>
          </a:p>
          <a:p>
            <a:endParaRPr lang="en-US" dirty="0"/>
          </a:p>
        </p:txBody>
      </p:sp>
    </p:spTree>
    <p:extLst>
      <p:ext uri="{BB962C8B-B14F-4D97-AF65-F5344CB8AC3E}">
        <p14:creationId xmlns:p14="http://schemas.microsoft.com/office/powerpoint/2010/main" val="106184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TextBox 4"/>
          <p:cNvSpPr txBox="1"/>
          <p:nvPr/>
        </p:nvSpPr>
        <p:spPr>
          <a:xfrm>
            <a:off x="305187" y="2962200"/>
            <a:ext cx="2511245" cy="3904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endParaRPr lang="en-US" sz="2200" b="1" kern="120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BD2AA7B4-F234-8888-FAFC-B5658040E37A}"/>
              </a:ext>
            </a:extLst>
          </p:cNvPr>
          <p:cNvSpPr txBox="1"/>
          <p:nvPr/>
        </p:nvSpPr>
        <p:spPr>
          <a:xfrm>
            <a:off x="51917" y="532010"/>
            <a:ext cx="2977035" cy="1477328"/>
          </a:xfrm>
          <a:prstGeom prst="rect">
            <a:avLst/>
          </a:prstGeom>
          <a:noFill/>
        </p:spPr>
        <p:txBody>
          <a:bodyPr wrap="square">
            <a:spAutoFit/>
          </a:bodyPr>
          <a:lstStyle/>
          <a:p>
            <a:pPr defTabSz="914400">
              <a:lnSpc>
                <a:spcPct val="90000"/>
              </a:lnSpc>
              <a:spcBef>
                <a:spcPct val="0"/>
              </a:spcBef>
            </a:pPr>
            <a:r>
              <a:rPr lang="en-US" sz="5000" b="1" kern="1200" dirty="0">
                <a:solidFill>
                  <a:srgbClr val="FFFFFF"/>
                </a:solidFill>
                <a:latin typeface="+mj-lt"/>
                <a:ea typeface="+mj-ea"/>
                <a:cs typeface="+mj-cs"/>
              </a:rPr>
              <a:t>THE RESPONSE</a:t>
            </a:r>
          </a:p>
        </p:txBody>
      </p:sp>
      <p:sp>
        <p:nvSpPr>
          <p:cNvPr id="7" name="TextBox 6">
            <a:extLst>
              <a:ext uri="{FF2B5EF4-FFF2-40B4-BE49-F238E27FC236}">
                <a16:creationId xmlns:a16="http://schemas.microsoft.com/office/drawing/2014/main" id="{7C46C099-E4E0-86C6-D7E3-0D75E241D061}"/>
              </a:ext>
            </a:extLst>
          </p:cNvPr>
          <p:cNvSpPr txBox="1"/>
          <p:nvPr/>
        </p:nvSpPr>
        <p:spPr>
          <a:xfrm>
            <a:off x="51917" y="3653555"/>
            <a:ext cx="2977036" cy="1883593"/>
          </a:xfrm>
          <a:prstGeom prst="rect">
            <a:avLst/>
          </a:prstGeom>
          <a:noFill/>
        </p:spPr>
        <p:txBody>
          <a:bodyPr wrap="square" anchor="ctr">
            <a:spAutoFit/>
          </a:bodyPr>
          <a:lstStyle/>
          <a:p>
            <a:pPr defTabSz="914400">
              <a:lnSpc>
                <a:spcPct val="90000"/>
              </a:lnSpc>
              <a:spcBef>
                <a:spcPct val="0"/>
              </a:spcBef>
              <a:spcAft>
                <a:spcPts val="1200"/>
              </a:spcAft>
            </a:pPr>
            <a:r>
              <a:rPr lang="en-US" sz="3000" b="1" u="sng" kern="1200" dirty="0">
                <a:solidFill>
                  <a:srgbClr val="FFFFFF"/>
                </a:solidFill>
                <a:latin typeface="+mj-lt"/>
                <a:ea typeface="+mj-ea"/>
                <a:cs typeface="+mj-cs"/>
              </a:rPr>
              <a:t>Challenges:</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Communications</a:t>
            </a:r>
          </a:p>
          <a:p>
            <a:pPr marL="342900" indent="-342900" defTabSz="914400">
              <a:lnSpc>
                <a:spcPct val="90000"/>
              </a:lnSpc>
              <a:spcBef>
                <a:spcPct val="0"/>
              </a:spcBef>
              <a:spcAft>
                <a:spcPts val="1200"/>
              </a:spcAft>
              <a:buFont typeface="Arial" panose="020B0604020202020204" pitchFamily="34" charset="0"/>
              <a:buChar char="•"/>
            </a:pPr>
            <a:r>
              <a:rPr lang="en-US" sz="2200" kern="1200" dirty="0">
                <a:solidFill>
                  <a:srgbClr val="FFFFFF"/>
                </a:solidFill>
                <a:latin typeface="+mj-lt"/>
                <a:ea typeface="+mj-ea"/>
                <a:cs typeface="+mj-cs"/>
              </a:rPr>
              <a:t>Resource Ordering</a:t>
            </a:r>
          </a:p>
          <a:p>
            <a:pPr marL="342900" indent="-342900" defTabSz="914400">
              <a:lnSpc>
                <a:spcPct val="90000"/>
              </a:lnSpc>
              <a:spcBef>
                <a:spcPct val="0"/>
              </a:spcBef>
              <a:spcAft>
                <a:spcPts val="1200"/>
              </a:spcAft>
              <a:buFont typeface="Arial" panose="020B0604020202020204" pitchFamily="34" charset="0"/>
              <a:buChar char="•"/>
            </a:pPr>
            <a:r>
              <a:rPr lang="en-US" sz="2200" dirty="0">
                <a:solidFill>
                  <a:srgbClr val="FFFFFF"/>
                </a:solidFill>
                <a:latin typeface="+mj-lt"/>
                <a:ea typeface="+mj-ea"/>
                <a:cs typeface="+mj-cs"/>
              </a:rPr>
              <a:t>People Management</a:t>
            </a:r>
            <a:endParaRPr lang="en-US" sz="2200" kern="1200" dirty="0">
              <a:solidFill>
                <a:srgbClr val="FFFFFF"/>
              </a:solidFill>
              <a:latin typeface="+mj-lt"/>
              <a:ea typeface="+mj-ea"/>
              <a:cs typeface="+mj-cs"/>
            </a:endParaRPr>
          </a:p>
        </p:txBody>
      </p:sp>
      <p:pic>
        <p:nvPicPr>
          <p:cNvPr id="8" name="Picture 7">
            <a:extLst>
              <a:ext uri="{FF2B5EF4-FFF2-40B4-BE49-F238E27FC236}">
                <a16:creationId xmlns:a16="http://schemas.microsoft.com/office/drawing/2014/main" id="{60820B1C-F765-534C-4991-4463F6FC5942}"/>
              </a:ext>
            </a:extLst>
          </p:cNvPr>
          <p:cNvPicPr>
            <a:picLocks noChangeAspect="1"/>
          </p:cNvPicPr>
          <p:nvPr/>
        </p:nvPicPr>
        <p:blipFill>
          <a:blip r:embed="rId3"/>
          <a:stretch>
            <a:fillRect/>
          </a:stretch>
        </p:blipFill>
        <p:spPr>
          <a:xfrm>
            <a:off x="6517691" y="4815785"/>
            <a:ext cx="2170364" cy="1810669"/>
          </a:xfrm>
          <a:prstGeom prst="rect">
            <a:avLst/>
          </a:prstGeom>
        </p:spPr>
      </p:pic>
      <p:pic>
        <p:nvPicPr>
          <p:cNvPr id="11" name="Picture 10" descr="Logo&#10;&#10;Description automatically generated">
            <a:extLst>
              <a:ext uri="{FF2B5EF4-FFF2-40B4-BE49-F238E27FC236}">
                <a16:creationId xmlns:a16="http://schemas.microsoft.com/office/drawing/2014/main" id="{6DBD11EF-3AF8-B599-4872-B7C004580797}"/>
              </a:ext>
            </a:extLst>
          </p:cNvPr>
          <p:cNvPicPr>
            <a:picLocks noChangeAspect="1"/>
          </p:cNvPicPr>
          <p:nvPr/>
        </p:nvPicPr>
        <p:blipFill>
          <a:blip r:embed="rId4"/>
          <a:stretch>
            <a:fillRect/>
          </a:stretch>
        </p:blipFill>
        <p:spPr>
          <a:xfrm>
            <a:off x="3371854" y="4914341"/>
            <a:ext cx="2460263" cy="1712113"/>
          </a:xfrm>
          <a:prstGeom prst="rect">
            <a:avLst/>
          </a:prstGeom>
        </p:spPr>
      </p:pic>
      <p:sp>
        <p:nvSpPr>
          <p:cNvPr id="13" name="TextBox 12">
            <a:extLst>
              <a:ext uri="{FF2B5EF4-FFF2-40B4-BE49-F238E27FC236}">
                <a16:creationId xmlns:a16="http://schemas.microsoft.com/office/drawing/2014/main" id="{4AF4118B-C19E-1346-0583-D94F58D7AD15}"/>
              </a:ext>
            </a:extLst>
          </p:cNvPr>
          <p:cNvSpPr txBox="1"/>
          <p:nvPr/>
        </p:nvSpPr>
        <p:spPr>
          <a:xfrm>
            <a:off x="3620277" y="401216"/>
            <a:ext cx="5471805" cy="4708981"/>
          </a:xfrm>
          <a:prstGeom prst="rect">
            <a:avLst/>
          </a:prstGeom>
          <a:noFill/>
        </p:spPr>
        <p:txBody>
          <a:bodyPr wrap="square" rtlCol="0">
            <a:spAutoFit/>
          </a:bodyPr>
          <a:lstStyle/>
          <a:p>
            <a:r>
              <a:rPr lang="en-US" sz="2200" b="1" dirty="0"/>
              <a:t>Communications</a:t>
            </a:r>
          </a:p>
          <a:p>
            <a:pPr marL="285750" indent="-91440">
              <a:buFont typeface="Arial" panose="020B0604020202020204" pitchFamily="34" charset="0"/>
              <a:buChar char="•"/>
            </a:pPr>
            <a:r>
              <a:rPr lang="en-US" dirty="0"/>
              <a:t>	Lack of formal request to Activate County EOC</a:t>
            </a:r>
          </a:p>
          <a:p>
            <a:pPr marL="285750" indent="-91440">
              <a:buFont typeface="Arial" panose="020B0604020202020204" pitchFamily="34" charset="0"/>
              <a:buChar char="•"/>
            </a:pPr>
            <a:r>
              <a:rPr lang="en-US" dirty="0"/>
              <a:t>	Central Region failed to notify the county 	coordinators/mass notification</a:t>
            </a:r>
          </a:p>
          <a:p>
            <a:pPr marL="285750" indent="-91440">
              <a:buFont typeface="Arial" panose="020B0604020202020204" pitchFamily="34" charset="0"/>
              <a:buChar char="•"/>
            </a:pPr>
            <a:r>
              <a:rPr lang="en-US" dirty="0"/>
              <a:t>	Lack of timely and accurate Public 	Information</a:t>
            </a:r>
          </a:p>
          <a:p>
            <a:pPr marL="285750" indent="-91440">
              <a:buFont typeface="Arial" panose="020B0604020202020204" pitchFamily="34" charset="0"/>
              <a:buChar char="•"/>
            </a:pPr>
            <a:endParaRPr lang="en-US" dirty="0"/>
          </a:p>
          <a:p>
            <a:r>
              <a:rPr lang="en-US" sz="2200" b="1" dirty="0"/>
              <a:t>Resource Ordering</a:t>
            </a:r>
          </a:p>
          <a:p>
            <a:pPr marL="285750" indent="-91440">
              <a:buFont typeface="Arial" panose="020B0604020202020204" pitchFamily="34" charset="0"/>
              <a:buChar char="•"/>
            </a:pPr>
            <a:r>
              <a:rPr lang="en-US" dirty="0"/>
              <a:t>	Limited Resources in County</a:t>
            </a:r>
          </a:p>
          <a:p>
            <a:pPr marL="285750" indent="-91440">
              <a:buFont typeface="Arial" panose="020B0604020202020204" pitchFamily="34" charset="0"/>
              <a:buChar char="•"/>
            </a:pPr>
            <a:r>
              <a:rPr lang="en-US" dirty="0"/>
              <a:t>	Mobilization of county EM resources</a:t>
            </a:r>
          </a:p>
          <a:p>
            <a:pPr marL="285750" indent="-91440">
              <a:buFont typeface="Arial" panose="020B0604020202020204" pitchFamily="34" charset="0"/>
              <a:buChar char="•"/>
            </a:pPr>
            <a:r>
              <a:rPr lang="en-US" dirty="0"/>
              <a:t>	Right Resource – Right Task</a:t>
            </a:r>
          </a:p>
          <a:p>
            <a:endParaRPr lang="en-US" dirty="0"/>
          </a:p>
          <a:p>
            <a:r>
              <a:rPr lang="en-US" sz="2200" b="1" dirty="0"/>
              <a:t>People Management</a:t>
            </a:r>
          </a:p>
          <a:p>
            <a:pPr marL="285750" indent="-91440">
              <a:buFont typeface="Arial" panose="020B0604020202020204" pitchFamily="34" charset="0"/>
              <a:buChar char="•"/>
            </a:pPr>
            <a:r>
              <a:rPr lang="en-US" dirty="0"/>
              <a:t>	Spontaneous Volunteers</a:t>
            </a:r>
          </a:p>
          <a:p>
            <a:pPr marL="285750" indent="-91440">
              <a:buFont typeface="Arial" panose="020B0604020202020204" pitchFamily="34" charset="0"/>
              <a:buChar char="•"/>
            </a:pPr>
            <a:r>
              <a:rPr lang="en-US" dirty="0"/>
              <a:t>	Site Control / Security</a:t>
            </a:r>
          </a:p>
          <a:p>
            <a:pPr marL="285750" indent="-91440">
              <a:buFont typeface="Arial" panose="020B0604020202020204" pitchFamily="34" charset="0"/>
              <a:buChar char="•"/>
            </a:pPr>
            <a:r>
              <a:rPr lang="en-US" dirty="0"/>
              <a:t>	Resident and Patient Tracking</a:t>
            </a:r>
          </a:p>
          <a:p>
            <a:endParaRPr lang="en-US" dirty="0"/>
          </a:p>
        </p:txBody>
      </p:sp>
    </p:spTree>
    <p:extLst>
      <p:ext uri="{BB962C8B-B14F-4D97-AF65-F5344CB8AC3E}">
        <p14:creationId xmlns:p14="http://schemas.microsoft.com/office/powerpoint/2010/main" val="3814077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3FD729D7D0C543B8D56B2040A6EAA0" ma:contentTypeVersion="13" ma:contentTypeDescription="Create a new document." ma:contentTypeScope="" ma:versionID="ddf0a4f7039781e9d6abdb08f10065ed">
  <xsd:schema xmlns:xsd="http://www.w3.org/2001/XMLSchema" xmlns:xs="http://www.w3.org/2001/XMLSchema" xmlns:p="http://schemas.microsoft.com/office/2006/metadata/properties" xmlns:ns3="0443bc0d-84a2-4196-bdef-1a6a6200045d" xmlns:ns4="f6cf4d40-db4c-4437-b18c-30ad1ed2f62c" targetNamespace="http://schemas.microsoft.com/office/2006/metadata/properties" ma:root="true" ma:fieldsID="a7ffc34123b94f05c32939d47f8b23ce" ns3:_="" ns4:_="">
    <xsd:import namespace="0443bc0d-84a2-4196-bdef-1a6a6200045d"/>
    <xsd:import namespace="f6cf4d40-db4c-4437-b18c-30ad1ed2f62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43bc0d-84a2-4196-bdef-1a6a620004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6cf4d40-db4c-4437-b18c-30ad1ed2f6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0443bc0d-84a2-4196-bdef-1a6a6200045d" xsi:nil="true"/>
  </documentManagement>
</p:properties>
</file>

<file path=customXml/itemProps1.xml><?xml version="1.0" encoding="utf-8"?>
<ds:datastoreItem xmlns:ds="http://schemas.openxmlformats.org/officeDocument/2006/customXml" ds:itemID="{52D464A0-338E-42A6-88BB-8F25FFBD9723}">
  <ds:schemaRefs>
    <ds:schemaRef ds:uri="http://schemas.microsoft.com/sharepoint/v3/contenttype/forms"/>
  </ds:schemaRefs>
</ds:datastoreItem>
</file>

<file path=customXml/itemProps2.xml><?xml version="1.0" encoding="utf-8"?>
<ds:datastoreItem xmlns:ds="http://schemas.openxmlformats.org/officeDocument/2006/customXml" ds:itemID="{6D72F827-2DFD-467B-82D7-A343206D00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43bc0d-84a2-4196-bdef-1a6a6200045d"/>
    <ds:schemaRef ds:uri="f6cf4d40-db4c-4437-b18c-30ad1ed2f6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8398C7-5EAD-4746-8E06-99BF660EA677}">
  <ds:schemaRefs>
    <ds:schemaRef ds:uri="f6cf4d40-db4c-4437-b18c-30ad1ed2f62c"/>
    <ds:schemaRef ds:uri="http://purl.org/dc/elements/1.1/"/>
    <ds:schemaRef ds:uri="http://schemas.microsoft.com/office/infopath/2007/PartnerControls"/>
    <ds:schemaRef ds:uri="http://purl.org/dc/dcmitype/"/>
    <ds:schemaRef ds:uri="http://www.w3.org/XML/1998/namespace"/>
    <ds:schemaRef ds:uri="http://schemas.microsoft.com/office/2006/metadata/properties"/>
    <ds:schemaRef ds:uri="http://purl.org/dc/terms/"/>
    <ds:schemaRef ds:uri="http://schemas.microsoft.com/office/2006/documentManagement/types"/>
    <ds:schemaRef ds:uri="http://schemas.openxmlformats.org/package/2006/metadata/core-properties"/>
    <ds:schemaRef ds:uri="0443bc0d-84a2-4196-bdef-1a6a6200045d"/>
  </ds:schemaRefs>
</ds:datastoreItem>
</file>

<file path=docProps/app.xml><?xml version="1.0" encoding="utf-8"?>
<Properties xmlns="http://schemas.openxmlformats.org/officeDocument/2006/extended-properties" xmlns:vt="http://schemas.openxmlformats.org/officeDocument/2006/docPropsVTypes">
  <TotalTime>29721</TotalTime>
  <Words>1277</Words>
  <Application>Microsoft Office PowerPoint</Application>
  <PresentationFormat>On-screen Show (4:3)</PresentationFormat>
  <Paragraphs>191</Paragraphs>
  <Slides>16</Slides>
  <Notes>14</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Panel Introductions &amp; Response Role  </vt:lpstr>
      <vt:lpstr>Why are we here?  </vt:lpstr>
      <vt:lpstr>PowerPoint Presentation</vt:lpstr>
      <vt:lpstr>PowerPoint Presentation</vt:lpstr>
      <vt:lpstr>September 14th timeline</vt:lpstr>
      <vt:lpstr>PowerPoint Presentation</vt:lpstr>
      <vt:lpstr>PowerPoint Presentation</vt:lpstr>
      <vt:lpstr>PowerPoint Presentation</vt:lpstr>
      <vt:lpstr>PowerPoint Presentation</vt:lpstr>
      <vt:lpstr>PowerPoint Presentation</vt:lpstr>
      <vt:lpstr>PowerPoint Presentation</vt:lpstr>
      <vt:lpstr>Critical Learnings</vt:lpstr>
      <vt:lpstr>What’s next?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Shandy Henderson</dc:creator>
  <cp:lastModifiedBy>Reid, Jennifer</cp:lastModifiedBy>
  <cp:revision>281</cp:revision>
  <cp:lastPrinted>2015-10-08T18:43:34Z</cp:lastPrinted>
  <dcterms:created xsi:type="dcterms:W3CDTF">2015-06-26T20:58:54Z</dcterms:created>
  <dcterms:modified xsi:type="dcterms:W3CDTF">2024-01-23T22:23:49Z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0x010100A33FD729D7D0C543B8D56B2040A6EAA0</vt:lpwstr>
  </property>
</Properties>
</file>